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Default Extension="docx" ContentType="application/vnd.openxmlformats-officedocument.wordprocessingml.document"/>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gif" ContentType="image/gif"/>
  <Default Extension="vml" ContentType="application/vnd.openxmlformats-officedocument.vmlDrawing"/>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23"/>
  </p:notesMasterIdLst>
  <p:sldIdLst>
    <p:sldId id="267" r:id="rId2"/>
    <p:sldId id="266" r:id="rId3"/>
    <p:sldId id="257" r:id="rId4"/>
    <p:sldId id="269" r:id="rId5"/>
    <p:sldId id="268" r:id="rId6"/>
    <p:sldId id="259" r:id="rId7"/>
    <p:sldId id="270" r:id="rId8"/>
    <p:sldId id="271" r:id="rId9"/>
    <p:sldId id="260" r:id="rId10"/>
    <p:sldId id="264" r:id="rId11"/>
    <p:sldId id="263" r:id="rId12"/>
    <p:sldId id="261" r:id="rId13"/>
    <p:sldId id="276" r:id="rId14"/>
    <p:sldId id="272" r:id="rId15"/>
    <p:sldId id="274" r:id="rId16"/>
    <p:sldId id="262" r:id="rId17"/>
    <p:sldId id="278" r:id="rId18"/>
    <p:sldId id="277" r:id="rId19"/>
    <p:sldId id="275" r:id="rId20"/>
    <p:sldId id="279" r:id="rId21"/>
    <p:sldId id="280" r:id="rId2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9" d="100"/>
          <a:sy n="129" d="100"/>
        </p:scale>
        <p:origin x="-110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image" Target="../media/image1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03402F42-F220-425E-A190-0C4A1126532E}" type="datetimeFigureOut">
              <a:rPr lang="en-US"/>
              <a:pPr>
                <a:defRPr/>
              </a:pPr>
              <a:t>10/7/2009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8AB45505-6E95-4421-AF33-6382489C5AC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TextEdit="1"/>
          </p:cNvSpPr>
          <p:nvPr>
            <p:ph type="sldImg"/>
          </p:nvPr>
        </p:nvSpPr>
        <p:spPr bwMode="auto">
          <a:noFill/>
          <a:ln>
            <a:solidFill>
              <a:srgbClr val="000000"/>
            </a:solidFill>
            <a:miter lim="800000"/>
            <a:headEnd/>
            <a:tailEnd/>
          </a:ln>
        </p:spPr>
      </p:sp>
      <p:sp>
        <p:nvSpPr>
          <p:cNvPr id="40963"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TextEdit="1"/>
          </p:cNvSpPr>
          <p:nvPr>
            <p:ph type="sldImg"/>
          </p:nvPr>
        </p:nvSpPr>
        <p:spPr bwMode="auto">
          <a:noFill/>
          <a:ln>
            <a:solidFill>
              <a:srgbClr val="000000"/>
            </a:solidFill>
            <a:miter lim="800000"/>
            <a:headEnd/>
            <a:tailEnd/>
          </a:ln>
        </p:spPr>
      </p:sp>
      <p:sp>
        <p:nvSpPr>
          <p:cNvPr id="41987"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TextEdit="1"/>
          </p:cNvSpPr>
          <p:nvPr>
            <p:ph type="sldImg"/>
          </p:nvPr>
        </p:nvSpPr>
        <p:spPr bwMode="auto">
          <a:noFill/>
          <a:ln>
            <a:solidFill>
              <a:srgbClr val="000000"/>
            </a:solidFill>
            <a:miter lim="800000"/>
            <a:headEnd/>
            <a:tailEnd/>
          </a:ln>
        </p:spPr>
      </p:sp>
      <p:sp>
        <p:nvSpPr>
          <p:cNvPr id="43011"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TextEdit="1"/>
          </p:cNvSpPr>
          <p:nvPr>
            <p:ph type="sldImg"/>
          </p:nvPr>
        </p:nvSpPr>
        <p:spPr bwMode="auto">
          <a:noFill/>
          <a:ln>
            <a:solidFill>
              <a:srgbClr val="000000"/>
            </a:solidFill>
            <a:miter lim="800000"/>
            <a:headEnd/>
            <a:tailEnd/>
          </a:ln>
        </p:spPr>
      </p:sp>
      <p:sp>
        <p:nvSpPr>
          <p:cNvPr id="44035"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TextEdit="1"/>
          </p:cNvSpPr>
          <p:nvPr>
            <p:ph type="sldImg"/>
          </p:nvPr>
        </p:nvSpPr>
        <p:spPr bwMode="auto">
          <a:noFill/>
          <a:ln>
            <a:solidFill>
              <a:srgbClr val="000000"/>
            </a:solidFill>
            <a:miter lim="800000"/>
            <a:headEnd/>
            <a:tailEnd/>
          </a:ln>
        </p:spPr>
      </p:sp>
      <p:sp>
        <p:nvSpPr>
          <p:cNvPr id="45059"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TextEdit="1"/>
          </p:cNvSpPr>
          <p:nvPr>
            <p:ph type="sldImg"/>
          </p:nvPr>
        </p:nvSpPr>
        <p:spPr bwMode="auto">
          <a:noFill/>
          <a:ln>
            <a:solidFill>
              <a:srgbClr val="000000"/>
            </a:solidFill>
            <a:miter lim="800000"/>
            <a:headEnd/>
            <a:tailEnd/>
          </a:ln>
        </p:spPr>
      </p:sp>
      <p:sp>
        <p:nvSpPr>
          <p:cNvPr id="46083"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TextEdit="1"/>
          </p:cNvSpPr>
          <p:nvPr>
            <p:ph type="sldImg"/>
          </p:nvPr>
        </p:nvSpPr>
        <p:spPr bwMode="auto">
          <a:noFill/>
          <a:ln>
            <a:solidFill>
              <a:srgbClr val="000000"/>
            </a:solidFill>
            <a:miter lim="800000"/>
            <a:headEnd/>
            <a:tailEnd/>
          </a:ln>
        </p:spPr>
      </p:sp>
      <p:sp>
        <p:nvSpPr>
          <p:cNvPr id="47107"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TextEdit="1"/>
          </p:cNvSpPr>
          <p:nvPr>
            <p:ph type="sldImg"/>
          </p:nvPr>
        </p:nvSpPr>
        <p:spPr bwMode="auto">
          <a:noFill/>
          <a:ln>
            <a:solidFill>
              <a:srgbClr val="000000"/>
            </a:solidFill>
            <a:miter lim="800000"/>
            <a:headEnd/>
            <a:tailEnd/>
          </a:ln>
        </p:spPr>
      </p:sp>
      <p:sp>
        <p:nvSpPr>
          <p:cNvPr id="48131"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TextEdit="1"/>
          </p:cNvSpPr>
          <p:nvPr>
            <p:ph type="sldImg"/>
          </p:nvPr>
        </p:nvSpPr>
        <p:spPr bwMode="auto">
          <a:noFill/>
          <a:ln>
            <a:solidFill>
              <a:srgbClr val="000000"/>
            </a:solidFill>
            <a:miter lim="800000"/>
            <a:headEnd/>
            <a:tailEnd/>
          </a:ln>
        </p:spPr>
      </p:sp>
      <p:sp>
        <p:nvSpPr>
          <p:cNvPr id="49155"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TextEdit="1"/>
          </p:cNvSpPr>
          <p:nvPr>
            <p:ph type="sldImg"/>
          </p:nvPr>
        </p:nvSpPr>
        <p:spPr bwMode="auto">
          <a:noFill/>
          <a:ln>
            <a:solidFill>
              <a:srgbClr val="000000"/>
            </a:solidFill>
            <a:miter lim="800000"/>
            <a:headEnd/>
            <a:tailEnd/>
          </a:ln>
        </p:spPr>
      </p:sp>
      <p:sp>
        <p:nvSpPr>
          <p:cNvPr id="50179"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TextEdit="1"/>
          </p:cNvSpPr>
          <p:nvPr>
            <p:ph type="sldImg"/>
          </p:nvPr>
        </p:nvSpPr>
        <p:spPr bwMode="auto">
          <a:noFill/>
          <a:ln>
            <a:solidFill>
              <a:srgbClr val="000000"/>
            </a:solidFill>
            <a:miter lim="800000"/>
            <a:headEnd/>
            <a:tailEnd/>
          </a:ln>
        </p:spPr>
      </p:sp>
      <p:sp>
        <p:nvSpPr>
          <p:cNvPr id="51203"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p:spPr>
      </p:sp>
      <p:sp>
        <p:nvSpPr>
          <p:cNvPr id="2662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662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31AA3AF-7636-4DE5-AA23-02910EF8B379}" type="slidenum">
              <a:rPr lang="en-US"/>
              <a:pPr fontAlgn="base">
                <a:spcBef>
                  <a:spcPct val="0"/>
                </a:spcBef>
                <a:spcAft>
                  <a:spcPct val="0"/>
                </a:spcAft>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TextEdit="1"/>
          </p:cNvSpPr>
          <p:nvPr>
            <p:ph type="sldImg"/>
          </p:nvPr>
        </p:nvSpPr>
        <p:spPr bwMode="auto">
          <a:noFill/>
          <a:ln>
            <a:solidFill>
              <a:srgbClr val="000000"/>
            </a:solidFill>
            <a:miter lim="800000"/>
            <a:headEnd/>
            <a:tailEnd/>
          </a:ln>
        </p:spPr>
      </p:sp>
      <p:sp>
        <p:nvSpPr>
          <p:cNvPr id="52227"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TextEdit="1"/>
          </p:cNvSpPr>
          <p:nvPr>
            <p:ph type="sldImg"/>
          </p:nvPr>
        </p:nvSpPr>
        <p:spPr bwMode="auto">
          <a:noFill/>
          <a:ln>
            <a:solidFill>
              <a:srgbClr val="000000"/>
            </a:solidFill>
            <a:miter lim="800000"/>
            <a:headEnd/>
            <a:tailEnd/>
          </a:ln>
        </p:spPr>
      </p:sp>
      <p:sp>
        <p:nvSpPr>
          <p:cNvPr id="53251"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TextEdit="1"/>
          </p:cNvSpPr>
          <p:nvPr>
            <p:ph type="sldImg"/>
          </p:nvPr>
        </p:nvSpPr>
        <p:spPr bwMode="auto">
          <a:noFill/>
          <a:ln>
            <a:solidFill>
              <a:srgbClr val="000000"/>
            </a:solidFill>
            <a:miter lim="800000"/>
            <a:headEnd/>
            <a:tailEnd/>
          </a:ln>
        </p:spPr>
      </p:sp>
      <p:sp>
        <p:nvSpPr>
          <p:cNvPr id="54275"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TextEdit="1"/>
          </p:cNvSpPr>
          <p:nvPr>
            <p:ph type="sldImg"/>
          </p:nvPr>
        </p:nvSpPr>
        <p:spPr bwMode="auto">
          <a:noFill/>
          <a:ln>
            <a:solidFill>
              <a:srgbClr val="000000"/>
            </a:solidFill>
            <a:miter lim="800000"/>
            <a:headEnd/>
            <a:tailEnd/>
          </a:ln>
        </p:spPr>
      </p:sp>
      <p:sp>
        <p:nvSpPr>
          <p:cNvPr id="55299"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TextEdit="1"/>
          </p:cNvSpPr>
          <p:nvPr>
            <p:ph type="sldImg"/>
          </p:nvPr>
        </p:nvSpPr>
        <p:spPr bwMode="auto">
          <a:noFill/>
          <a:ln>
            <a:solidFill>
              <a:srgbClr val="000000"/>
            </a:solidFill>
            <a:miter lim="800000"/>
            <a:headEnd/>
            <a:tailEnd/>
          </a:ln>
        </p:spPr>
      </p:sp>
      <p:sp>
        <p:nvSpPr>
          <p:cNvPr id="56323"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TextEdit="1"/>
          </p:cNvSpPr>
          <p:nvPr>
            <p:ph type="sldImg"/>
          </p:nvPr>
        </p:nvSpPr>
        <p:spPr bwMode="auto">
          <a:noFill/>
          <a:ln>
            <a:solidFill>
              <a:srgbClr val="000000"/>
            </a:solidFill>
            <a:miter lim="800000"/>
            <a:headEnd/>
            <a:tailEnd/>
          </a:ln>
        </p:spPr>
      </p:sp>
      <p:sp>
        <p:nvSpPr>
          <p:cNvPr id="57347"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TextEdit="1"/>
          </p:cNvSpPr>
          <p:nvPr>
            <p:ph type="sldImg"/>
          </p:nvPr>
        </p:nvSpPr>
        <p:spPr bwMode="auto">
          <a:noFill/>
          <a:ln>
            <a:solidFill>
              <a:srgbClr val="000000"/>
            </a:solidFill>
            <a:miter lim="800000"/>
            <a:headEnd/>
            <a:tailEnd/>
          </a:ln>
        </p:spPr>
      </p:sp>
      <p:sp>
        <p:nvSpPr>
          <p:cNvPr id="58371"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TextEdit="1"/>
          </p:cNvSpPr>
          <p:nvPr>
            <p:ph type="sldImg"/>
          </p:nvPr>
        </p:nvSpPr>
        <p:spPr bwMode="auto">
          <a:noFill/>
          <a:ln>
            <a:solidFill>
              <a:srgbClr val="000000"/>
            </a:solidFill>
            <a:miter lim="800000"/>
            <a:headEnd/>
            <a:tailEnd/>
          </a:ln>
        </p:spPr>
      </p:sp>
      <p:sp>
        <p:nvSpPr>
          <p:cNvPr id="59395"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TextEdit="1"/>
          </p:cNvSpPr>
          <p:nvPr>
            <p:ph type="sldImg"/>
          </p:nvPr>
        </p:nvSpPr>
        <p:spPr bwMode="auto">
          <a:noFill/>
          <a:ln>
            <a:solidFill>
              <a:srgbClr val="000000"/>
            </a:solidFill>
            <a:miter lim="800000"/>
            <a:headEnd/>
            <a:tailEnd/>
          </a:ln>
        </p:spPr>
      </p:sp>
      <p:sp>
        <p:nvSpPr>
          <p:cNvPr id="60419"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BAB091F7-74F5-4356-A2D3-2F762D71DBC3}" type="datetimeFigureOut">
              <a:rPr lang="en-US"/>
              <a:pPr>
                <a:defRPr/>
              </a:pPr>
              <a:t>10/7/2009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61497CB-BA07-486B-B873-3ADBAA9CAF5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CF5E55C-C5A0-49D6-BB78-03FF8839DA59}" type="datetimeFigureOut">
              <a:rPr lang="en-US"/>
              <a:pPr>
                <a:defRPr/>
              </a:pPr>
              <a:t>10/7/2009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E0010C3-D864-4318-9B1D-91A8667A019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B89FFEE4-14FB-4ACD-918F-3169D431A651}" type="datetimeFigureOut">
              <a:rPr lang="en-US"/>
              <a:pPr>
                <a:defRPr/>
              </a:pPr>
              <a:t>10/7/2009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AB92DDB-5AFE-43A0-A398-25124AD69205}"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71065534-4861-4C3D-9FD2-DA3D1E467D11}" type="datetimeFigureOut">
              <a:rPr lang="en-US"/>
              <a:pPr>
                <a:defRPr/>
              </a:pPr>
              <a:t>10/7/2009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B0D571C-3134-475B-8F6A-9DA298CD24CC}"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35B16B28-AF37-46A4-8953-7E2E7CF44EE5}" type="datetimeFigureOut">
              <a:rPr lang="en-US"/>
              <a:pPr>
                <a:defRPr/>
              </a:pPr>
              <a:t>10/7/2009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87232FC2-82C1-4279-AAB4-C67057D0ECC3}"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350C89AE-EA01-4E48-A585-783C3B3A049E}" type="datetimeFigureOut">
              <a:rPr lang="en-US"/>
              <a:pPr>
                <a:defRPr/>
              </a:pPr>
              <a:t>10/7/2009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744677E-1F79-4318-8DFA-3C54791344A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F4FF350-55D4-4F6E-AAD2-AF5BB66040F1}" type="datetimeFigureOut">
              <a:rPr lang="en-US"/>
              <a:pPr>
                <a:defRPr/>
              </a:pPr>
              <a:t>10/7/2009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2463DE3-B57D-4093-BDDD-4B8DD1D9A31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5C43788-84B2-4B92-BA84-D500DFF66713}" type="datetimeFigureOut">
              <a:rPr lang="en-US"/>
              <a:pPr>
                <a:defRPr/>
              </a:pPr>
              <a:t>10/7/2009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90DFCF5-021A-4665-B243-8E167CD228F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A98BEF5-F144-4A6D-A53D-C1EEEE89866D}" type="datetimeFigureOut">
              <a:rPr lang="en-US"/>
              <a:pPr>
                <a:defRPr/>
              </a:pPr>
              <a:t>10/7/2009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596F39E-8872-46A7-BC1C-B7BDFBB7D746}"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0A7CA48-AE0B-4F48-8FA1-43BA0A325CE4}" type="datetimeFigureOut">
              <a:rPr lang="en-US"/>
              <a:pPr>
                <a:defRPr/>
              </a:pPr>
              <a:t>10/7/2009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BAB18C1-DF70-43D6-BB6E-D7EFB528976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2C6B1E9-179E-435F-B268-D23B5E12BD25}" type="datetimeFigureOut">
              <a:rPr lang="en-US"/>
              <a:pPr>
                <a:defRPr/>
              </a:pPr>
              <a:t>10/7/2009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A1AF4B0-86F5-462B-ABA4-E93AB970086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E881E85A-AEA6-4A6F-A16C-57B618E659FF}" type="datetimeFigureOut">
              <a:rPr lang="en-US"/>
              <a:pPr>
                <a:defRPr/>
              </a:pPr>
              <a:t>10/7/2009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F910280A-EDAC-47CC-9C7A-3C0B61001B3E}"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755" r:id="rId1"/>
    <p:sldLayoutId id="2147483754" r:id="rId2"/>
    <p:sldLayoutId id="2147483753" r:id="rId3"/>
    <p:sldLayoutId id="2147483752" r:id="rId4"/>
    <p:sldLayoutId id="2147483751" r:id="rId5"/>
    <p:sldLayoutId id="2147483750" r:id="rId6"/>
    <p:sldLayoutId id="2147483749" r:id="rId7"/>
    <p:sldLayoutId id="2147483748" r:id="rId8"/>
    <p:sldLayoutId id="2147483747" r:id="rId9"/>
    <p:sldLayoutId id="2147483746" r:id="rId10"/>
    <p:sldLayoutId id="2147483745"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hyperlink" Target="http://demonstrations.wolfram.com/ConnectingTheCDFAndThePDF/"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package" Target="../embeddings/Microsoft_Office_Word_Document11.docx"/><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package" Target="../embeddings/Microsoft_Office_Word_Document33.docx"/><Relationship Id="rId5" Type="http://schemas.openxmlformats.org/officeDocument/2006/relationships/package" Target="../embeddings/Microsoft_Office_Word_Document22.docx"/><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package" Target="../embeddings/Microsoft_Office_Word_Document44.docx"/></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package" Target="../embeddings/Microsoft_Office_Word_Document55.docx"/><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package" Target="../embeddings/Microsoft_Office_Word_Document77.docx"/><Relationship Id="rId4" Type="http://schemas.openxmlformats.org/officeDocument/2006/relationships/package" Target="../embeddings/Microsoft_Office_Word_Document66.docx"/></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Section #1</a:t>
            </a:r>
            <a:br>
              <a:rPr lang="en-US" dirty="0" smtClean="0"/>
            </a:br>
            <a:r>
              <a:rPr lang="en-US" dirty="0" smtClean="0"/>
              <a:t>October 5</a:t>
            </a:r>
            <a:r>
              <a:rPr lang="en-US" baseline="30000" dirty="0" smtClean="0"/>
              <a:t>th</a:t>
            </a:r>
            <a:r>
              <a:rPr lang="en-US" dirty="0" smtClean="0"/>
              <a:t> 2009</a:t>
            </a:r>
            <a:endParaRPr lang="en-US" dirty="0"/>
          </a:p>
        </p:txBody>
      </p:sp>
      <p:sp>
        <p:nvSpPr>
          <p:cNvPr id="3" name="Content Placeholder 2"/>
          <p:cNvSpPr>
            <a:spLocks noGrp="1"/>
          </p:cNvSpPr>
          <p:nvPr>
            <p:ph idx="1"/>
          </p:nvPr>
        </p:nvSpPr>
        <p:spPr/>
        <p:txBody>
          <a:bodyPr rtlCol="0">
            <a:normAutofit/>
          </a:bodyPr>
          <a:lstStyle/>
          <a:p>
            <a:pPr fontAlgn="auto">
              <a:spcAft>
                <a:spcPts val="0"/>
              </a:spcAft>
              <a:buFont typeface="Arial" pitchFamily="34" charset="0"/>
              <a:buChar char="•"/>
              <a:defRPr/>
            </a:pPr>
            <a:endParaRPr lang="en-US" dirty="0" smtClean="0"/>
          </a:p>
          <a:p>
            <a:pPr marL="514350" indent="-514350" fontAlgn="auto">
              <a:spcAft>
                <a:spcPts val="0"/>
              </a:spcAft>
              <a:buFont typeface="+mj-lt"/>
              <a:buAutoNum type="arabicPeriod"/>
              <a:defRPr/>
            </a:pPr>
            <a:r>
              <a:rPr lang="en-US" dirty="0" smtClean="0"/>
              <a:t>Research &amp; Variables </a:t>
            </a:r>
          </a:p>
          <a:p>
            <a:pPr marL="514350" indent="-514350" fontAlgn="auto">
              <a:spcAft>
                <a:spcPts val="0"/>
              </a:spcAft>
              <a:buFont typeface="+mj-lt"/>
              <a:buAutoNum type="arabicPeriod"/>
              <a:defRPr/>
            </a:pPr>
            <a:r>
              <a:rPr lang="en-US" dirty="0" smtClean="0"/>
              <a:t>Frequency Distributions</a:t>
            </a:r>
          </a:p>
          <a:p>
            <a:pPr marL="514350" indent="-514350" fontAlgn="auto">
              <a:spcAft>
                <a:spcPts val="0"/>
              </a:spcAft>
              <a:buFont typeface="+mj-lt"/>
              <a:buAutoNum type="arabicPeriod"/>
              <a:defRPr/>
            </a:pPr>
            <a:r>
              <a:rPr lang="en-US" dirty="0" smtClean="0"/>
              <a:t>Graphs</a:t>
            </a:r>
          </a:p>
          <a:p>
            <a:pPr marL="514350" indent="-514350" fontAlgn="auto">
              <a:spcAft>
                <a:spcPts val="0"/>
              </a:spcAft>
              <a:buFont typeface="+mj-lt"/>
              <a:buAutoNum type="arabicPeriod"/>
              <a:defRPr/>
            </a:pPr>
            <a:r>
              <a:rPr lang="en-US" dirty="0" smtClean="0"/>
              <a:t>Percentiles</a:t>
            </a:r>
          </a:p>
          <a:p>
            <a:pPr marL="514350" indent="-514350" fontAlgn="auto">
              <a:spcAft>
                <a:spcPts val="0"/>
              </a:spcAft>
              <a:buFont typeface="+mj-lt"/>
              <a:buAutoNum type="arabicPeriod"/>
              <a:defRPr/>
            </a:pPr>
            <a:r>
              <a:rPr lang="en-US" dirty="0" smtClean="0"/>
              <a:t>Central Tendency</a:t>
            </a:r>
          </a:p>
          <a:p>
            <a:pPr marL="514350" indent="-514350" fontAlgn="auto">
              <a:spcAft>
                <a:spcPts val="0"/>
              </a:spcAft>
              <a:buFont typeface="+mj-lt"/>
              <a:buAutoNum type="arabicPeriod"/>
              <a:defRPr/>
            </a:pPr>
            <a:r>
              <a:rPr lang="en-US" dirty="0" smtClean="0"/>
              <a:t>Variability</a:t>
            </a:r>
            <a:endParaRPr lang="en-US" dirty="0"/>
          </a:p>
        </p:txBody>
      </p:sp>
      <p:sp>
        <p:nvSpPr>
          <p:cNvPr id="14339"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smtClean="0"/>
              <a:t>1. Research &amp; Variables</a:t>
            </a:r>
          </a:p>
        </p:txBody>
      </p:sp>
      <p:sp>
        <p:nvSpPr>
          <p:cNvPr id="3" name="Content Placeholder 2"/>
          <p:cNvSpPr>
            <a:spLocks noGrp="1"/>
          </p:cNvSpPr>
          <p:nvPr>
            <p:ph idx="1"/>
          </p:nvPr>
        </p:nvSpPr>
        <p:spPr>
          <a:xfrm>
            <a:off x="457200" y="1600200"/>
            <a:ext cx="8229600" cy="5029200"/>
          </a:xfrm>
        </p:spPr>
        <p:txBody>
          <a:bodyPr rtlCol="0">
            <a:normAutofit/>
          </a:bodyPr>
          <a:lstStyle/>
          <a:p>
            <a:pPr fontAlgn="auto">
              <a:spcAft>
                <a:spcPts val="0"/>
              </a:spcAft>
              <a:buFont typeface="Arial" pitchFamily="34" charset="0"/>
              <a:buNone/>
              <a:defRPr/>
            </a:pPr>
            <a:r>
              <a:rPr lang="en-US" dirty="0" smtClean="0">
                <a:solidFill>
                  <a:schemeClr val="accent1"/>
                </a:solidFill>
              </a:rPr>
              <a:t>Experimental Research </a:t>
            </a:r>
            <a:r>
              <a:rPr lang="en-US" dirty="0" smtClean="0"/>
              <a:t>(</a:t>
            </a:r>
            <a:r>
              <a:rPr lang="en-US" dirty="0" err="1" smtClean="0"/>
              <a:t>eg</a:t>
            </a:r>
            <a:r>
              <a:rPr lang="en-US" dirty="0" smtClean="0"/>
              <a:t>. psychology): create experimental and control conditions, and measure some outcome.  </a:t>
            </a:r>
          </a:p>
          <a:p>
            <a:pPr lvl="1" fontAlgn="auto">
              <a:spcAft>
                <a:spcPts val="0"/>
              </a:spcAft>
              <a:buFont typeface="Arial" pitchFamily="34" charset="0"/>
              <a:buChar char="–"/>
              <a:defRPr/>
            </a:pPr>
            <a:r>
              <a:rPr lang="en-US" dirty="0" smtClean="0">
                <a:solidFill>
                  <a:schemeClr val="accent3">
                    <a:lumMod val="60000"/>
                    <a:lumOff val="40000"/>
                  </a:schemeClr>
                </a:solidFill>
              </a:rPr>
              <a:t>DV</a:t>
            </a:r>
            <a:r>
              <a:rPr lang="en-US" dirty="0" smtClean="0"/>
              <a:t>: outcome</a:t>
            </a:r>
          </a:p>
          <a:p>
            <a:pPr lvl="1" fontAlgn="auto">
              <a:spcAft>
                <a:spcPts val="0"/>
              </a:spcAft>
              <a:buFont typeface="Arial" pitchFamily="34" charset="0"/>
              <a:buChar char="–"/>
              <a:defRPr/>
            </a:pPr>
            <a:r>
              <a:rPr lang="en-US" dirty="0" smtClean="0">
                <a:solidFill>
                  <a:srgbClr val="FFFF00"/>
                </a:solidFill>
              </a:rPr>
              <a:t>IV</a:t>
            </a:r>
            <a:r>
              <a:rPr lang="en-US" dirty="0" smtClean="0"/>
              <a:t>: experimental condition (nominal = 0,1)</a:t>
            </a:r>
          </a:p>
          <a:p>
            <a:pPr fontAlgn="auto">
              <a:spcAft>
                <a:spcPts val="0"/>
              </a:spcAft>
              <a:buFont typeface="Arial" pitchFamily="34" charset="0"/>
              <a:buNone/>
              <a:defRPr/>
            </a:pPr>
            <a:r>
              <a:rPr lang="en-US" dirty="0" smtClean="0">
                <a:solidFill>
                  <a:schemeClr val="accent1"/>
                </a:solidFill>
              </a:rPr>
              <a:t>Observational Research </a:t>
            </a:r>
            <a:r>
              <a:rPr lang="en-US" dirty="0" smtClean="0"/>
              <a:t>(</a:t>
            </a:r>
            <a:r>
              <a:rPr lang="en-US" dirty="0" err="1" smtClean="0"/>
              <a:t>eg</a:t>
            </a:r>
            <a:r>
              <a:rPr lang="en-US" dirty="0" smtClean="0"/>
              <a:t>. sociology, economics)</a:t>
            </a:r>
          </a:p>
          <a:p>
            <a:pPr lvl="1" fontAlgn="auto">
              <a:spcAft>
                <a:spcPts val="0"/>
              </a:spcAft>
              <a:buFont typeface="Arial" pitchFamily="34" charset="0"/>
              <a:buChar char="–"/>
              <a:defRPr/>
            </a:pPr>
            <a:r>
              <a:rPr lang="en-US" dirty="0" smtClean="0">
                <a:solidFill>
                  <a:schemeClr val="accent3">
                    <a:lumMod val="60000"/>
                    <a:lumOff val="40000"/>
                  </a:schemeClr>
                </a:solidFill>
              </a:rPr>
              <a:t>DV</a:t>
            </a:r>
            <a:r>
              <a:rPr lang="en-US" dirty="0" smtClean="0"/>
              <a:t>: what you want to explain </a:t>
            </a:r>
          </a:p>
          <a:p>
            <a:pPr lvl="1" fontAlgn="auto">
              <a:spcAft>
                <a:spcPts val="0"/>
              </a:spcAft>
              <a:buFont typeface="Arial" pitchFamily="34" charset="0"/>
              <a:buChar char="–"/>
              <a:defRPr/>
            </a:pPr>
            <a:r>
              <a:rPr lang="en-US" dirty="0" smtClean="0">
                <a:solidFill>
                  <a:srgbClr val="FFFF00"/>
                </a:solidFill>
              </a:rPr>
              <a:t>IV</a:t>
            </a:r>
            <a:r>
              <a:rPr lang="en-US" dirty="0" smtClean="0"/>
              <a:t>: things you think might explain that phenomena</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ctrTitle"/>
          </p:nvPr>
        </p:nvSpPr>
        <p:spPr>
          <a:xfrm>
            <a:off x="609600" y="1219200"/>
            <a:ext cx="7772400" cy="1470025"/>
          </a:xfrm>
        </p:spPr>
        <p:txBody>
          <a:bodyPr/>
          <a:lstStyle/>
          <a:p>
            <a:r>
              <a:rPr lang="en-US" smtClean="0"/>
              <a:t>2. Frequency Distribution</a:t>
            </a:r>
          </a:p>
        </p:txBody>
      </p:sp>
      <p:sp>
        <p:nvSpPr>
          <p:cNvPr id="3" name="Subtitle 2"/>
          <p:cNvSpPr>
            <a:spLocks noGrp="1"/>
          </p:cNvSpPr>
          <p:nvPr>
            <p:ph type="subTitle" idx="1"/>
          </p:nvPr>
        </p:nvSpPr>
        <p:spPr>
          <a:xfrm>
            <a:off x="685800" y="2895600"/>
            <a:ext cx="7848600" cy="3733800"/>
          </a:xfrm>
        </p:spPr>
        <p:txBody>
          <a:bodyPr rtlCol="0">
            <a:normAutofit fontScale="92500" lnSpcReduction="10000"/>
          </a:bodyPr>
          <a:lstStyle/>
          <a:p>
            <a:pPr fontAlgn="auto">
              <a:spcAft>
                <a:spcPts val="0"/>
              </a:spcAft>
              <a:buFont typeface="Arial" pitchFamily="34" charset="0"/>
              <a:buNone/>
              <a:defRPr/>
            </a:pPr>
            <a:r>
              <a:rPr lang="en-US" dirty="0" smtClean="0">
                <a:solidFill>
                  <a:schemeClr val="accent2">
                    <a:lumMod val="60000"/>
                    <a:lumOff val="40000"/>
                  </a:schemeClr>
                </a:solidFill>
              </a:rPr>
              <a:t>Look at your data!</a:t>
            </a:r>
          </a:p>
          <a:p>
            <a:pPr fontAlgn="auto">
              <a:spcAft>
                <a:spcPts val="0"/>
              </a:spcAft>
              <a:buFont typeface="Arial" pitchFamily="34" charset="0"/>
              <a:buNone/>
              <a:defRPr/>
            </a:pPr>
            <a:r>
              <a:rPr lang="en-US" dirty="0" smtClean="0"/>
              <a:t>X axis: variable (raw or clustered)</a:t>
            </a:r>
          </a:p>
          <a:p>
            <a:pPr fontAlgn="auto">
              <a:spcAft>
                <a:spcPts val="0"/>
              </a:spcAft>
              <a:buFont typeface="Arial" pitchFamily="34" charset="0"/>
              <a:buNone/>
              <a:defRPr/>
            </a:pPr>
            <a:r>
              <a:rPr lang="en-US" dirty="0" smtClean="0"/>
              <a:t>Y axis: frequency</a:t>
            </a:r>
          </a:p>
          <a:p>
            <a:pPr fontAlgn="auto">
              <a:spcAft>
                <a:spcPts val="0"/>
              </a:spcAft>
              <a:buFont typeface="Arial" pitchFamily="34" charset="0"/>
              <a:buNone/>
              <a:defRPr/>
            </a:pPr>
            <a:endParaRPr lang="en-US" dirty="0" smtClean="0"/>
          </a:p>
          <a:p>
            <a:pPr marL="514350" indent="-514350" algn="l" fontAlgn="auto">
              <a:spcAft>
                <a:spcPts val="0"/>
              </a:spcAft>
              <a:buFont typeface="+mj-lt"/>
              <a:buAutoNum type="alphaLcParenR"/>
              <a:defRPr/>
            </a:pPr>
            <a:r>
              <a:rPr lang="en-US" dirty="0" smtClean="0"/>
              <a:t>Bar graphs &amp; histograms</a:t>
            </a:r>
          </a:p>
          <a:p>
            <a:pPr marL="514350" indent="-514350" algn="l" fontAlgn="auto">
              <a:spcAft>
                <a:spcPts val="0"/>
              </a:spcAft>
              <a:buFont typeface="+mj-lt"/>
              <a:buAutoNum type="alphaLcParenR"/>
              <a:defRPr/>
            </a:pPr>
            <a:r>
              <a:rPr lang="en-US" dirty="0" smtClean="0"/>
              <a:t>Line graphs: regular (</a:t>
            </a:r>
            <a:r>
              <a:rPr lang="en-US" dirty="0" err="1" smtClean="0"/>
              <a:t>pdf</a:t>
            </a:r>
            <a:r>
              <a:rPr lang="en-US" dirty="0" smtClean="0"/>
              <a:t>) &amp; cumulative (</a:t>
            </a:r>
            <a:r>
              <a:rPr lang="en-US" dirty="0" err="1" smtClean="0"/>
              <a:t>cdf</a:t>
            </a:r>
            <a:r>
              <a:rPr lang="en-US" dirty="0" smtClean="0"/>
              <a:t>) frequency polygons </a:t>
            </a:r>
          </a:p>
          <a:p>
            <a:pPr fontAlgn="auto">
              <a:spcAft>
                <a:spcPts val="0"/>
              </a:spcAft>
              <a:buFontTx/>
              <a:buChar char="-"/>
              <a:defRPr/>
            </a:pPr>
            <a:endParaRPr lang="en-US" dirty="0" smtClean="0"/>
          </a:p>
          <a:p>
            <a:pPr fontAlgn="auto">
              <a:spcAft>
                <a:spcPts val="0"/>
              </a:spcAft>
              <a:buFont typeface="Arial" pitchFamily="34" charset="0"/>
              <a:buNone/>
              <a:defRPr/>
            </a:pP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r>
              <a:rPr lang="en-US" smtClean="0"/>
              <a:t>2a. Bar Graphs &amp; Histograms</a:t>
            </a:r>
          </a:p>
        </p:txBody>
      </p:sp>
      <p:sp>
        <p:nvSpPr>
          <p:cNvPr id="17410" name="Content Placeholder 2"/>
          <p:cNvSpPr>
            <a:spLocks noGrp="1"/>
          </p:cNvSpPr>
          <p:nvPr>
            <p:ph idx="1"/>
          </p:nvPr>
        </p:nvSpPr>
        <p:spPr/>
        <p:txBody>
          <a:bodyPr/>
          <a:lstStyle/>
          <a:p>
            <a:pPr marL="514350" indent="-514350">
              <a:buFont typeface="Arial" charset="0"/>
              <a:buNone/>
            </a:pPr>
            <a:r>
              <a:rPr lang="en-US" smtClean="0">
                <a:solidFill>
                  <a:srgbClr val="FF0000"/>
                </a:solidFill>
              </a:rPr>
              <a:t>Bar graphs</a:t>
            </a:r>
            <a:r>
              <a:rPr lang="en-US" smtClean="0"/>
              <a:t>: discrete X variable, not grouped</a:t>
            </a:r>
          </a:p>
          <a:p>
            <a:pPr marL="914400" lvl="1" indent="-514350"/>
            <a:r>
              <a:rPr lang="en-US" smtClean="0"/>
              <a:t>Bars don’t touch b/c discrete</a:t>
            </a:r>
          </a:p>
          <a:p>
            <a:pPr marL="914400" lvl="1" indent="-514350">
              <a:buFont typeface="Arial" charset="0"/>
              <a:buNone/>
            </a:pPr>
            <a:endParaRPr lang="en-US" smtClean="0"/>
          </a:p>
          <a:p>
            <a:pPr marL="514350" indent="-514350">
              <a:buFont typeface="Arial" charset="0"/>
              <a:buNone/>
            </a:pPr>
            <a:r>
              <a:rPr lang="en-US" smtClean="0">
                <a:solidFill>
                  <a:srgbClr val="FF0000"/>
                </a:solidFill>
              </a:rPr>
              <a:t>Histograms</a:t>
            </a:r>
            <a:r>
              <a:rPr lang="en-US" smtClean="0"/>
              <a:t>: continuous X variable, grouped </a:t>
            </a:r>
          </a:p>
          <a:p>
            <a:pPr marL="914400" lvl="1" indent="-514350"/>
            <a:r>
              <a:rPr lang="en-US" smtClean="0"/>
              <a:t>Bars  touch b/c continuous</a:t>
            </a:r>
          </a:p>
          <a:p>
            <a:pPr marL="514350" indent="-514350">
              <a:buFont typeface="Arial" charset="0"/>
              <a:buNone/>
            </a:pPr>
            <a:endParaRPr lang="en-US" smtClean="0"/>
          </a:p>
        </p:txBody>
      </p:sp>
      <p:pic>
        <p:nvPicPr>
          <p:cNvPr id="17411" name="Picture 3" descr="bar graph.jpg"/>
          <p:cNvPicPr>
            <a:picLocks noChangeAspect="1"/>
          </p:cNvPicPr>
          <p:nvPr/>
        </p:nvPicPr>
        <p:blipFill>
          <a:blip r:embed="rId3"/>
          <a:srcRect/>
          <a:stretch>
            <a:fillRect/>
          </a:stretch>
        </p:blipFill>
        <p:spPr bwMode="auto">
          <a:xfrm>
            <a:off x="152400" y="4572000"/>
            <a:ext cx="4495800" cy="2114550"/>
          </a:xfrm>
          <a:prstGeom prst="rect">
            <a:avLst/>
          </a:prstGeom>
          <a:noFill/>
          <a:ln w="9525">
            <a:noFill/>
            <a:miter lim="800000"/>
            <a:headEnd/>
            <a:tailEnd/>
          </a:ln>
        </p:spPr>
      </p:pic>
      <p:pic>
        <p:nvPicPr>
          <p:cNvPr id="17412" name="Picture 4" descr="histogram.jpg"/>
          <p:cNvPicPr>
            <a:picLocks noChangeAspect="1"/>
          </p:cNvPicPr>
          <p:nvPr/>
        </p:nvPicPr>
        <p:blipFill>
          <a:blip r:embed="rId4"/>
          <a:srcRect/>
          <a:stretch>
            <a:fillRect/>
          </a:stretch>
        </p:blipFill>
        <p:spPr bwMode="auto">
          <a:xfrm>
            <a:off x="5867400" y="3962400"/>
            <a:ext cx="3048000" cy="281305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r>
              <a:rPr lang="en-US" smtClean="0"/>
              <a:t>2b. Line Graphs</a:t>
            </a:r>
          </a:p>
        </p:txBody>
      </p:sp>
      <p:pic>
        <p:nvPicPr>
          <p:cNvPr id="18434" name="Content Placeholder 3" descr="PDF_CDF.jpg">
            <a:hlinkClick r:id="rId3"/>
          </p:cNvPr>
          <p:cNvPicPr>
            <a:picLocks noGrp="1" noChangeAspect="1"/>
          </p:cNvPicPr>
          <p:nvPr>
            <p:ph idx="1"/>
          </p:nvPr>
        </p:nvPicPr>
        <p:blipFill>
          <a:blip r:embed="rId4"/>
          <a:srcRect/>
          <a:stretch>
            <a:fillRect/>
          </a:stretch>
        </p:blipFill>
        <p:spPr>
          <a:xfrm>
            <a:off x="2209800" y="3124200"/>
            <a:ext cx="4648200" cy="3689350"/>
          </a:xfrm>
        </p:spPr>
      </p:pic>
      <p:sp>
        <p:nvSpPr>
          <p:cNvPr id="18435" name="TextBox 4"/>
          <p:cNvSpPr txBox="1">
            <a:spLocks noChangeArrowheads="1"/>
          </p:cNvSpPr>
          <p:nvPr/>
        </p:nvSpPr>
        <p:spPr bwMode="auto">
          <a:xfrm>
            <a:off x="152400" y="1600200"/>
            <a:ext cx="8991600" cy="1816100"/>
          </a:xfrm>
          <a:prstGeom prst="rect">
            <a:avLst/>
          </a:prstGeom>
          <a:noFill/>
          <a:ln w="9525">
            <a:noFill/>
            <a:miter lim="800000"/>
            <a:headEnd/>
            <a:tailEnd/>
          </a:ln>
        </p:spPr>
        <p:txBody>
          <a:bodyPr>
            <a:spAutoFit/>
          </a:bodyPr>
          <a:lstStyle/>
          <a:p>
            <a:r>
              <a:rPr lang="en-US" sz="2800">
                <a:solidFill>
                  <a:srgbClr val="FFC000"/>
                </a:solidFill>
                <a:latin typeface="Calibri" pitchFamily="34" charset="0"/>
              </a:rPr>
              <a:t>Regular frequency polygon </a:t>
            </a:r>
            <a:r>
              <a:rPr lang="en-US" sz="2800">
                <a:latin typeface="Calibri" pitchFamily="34" charset="0"/>
              </a:rPr>
              <a:t>= probability density function</a:t>
            </a:r>
          </a:p>
          <a:p>
            <a:endParaRPr lang="en-US" sz="2800">
              <a:latin typeface="Calibri" pitchFamily="34" charset="0"/>
            </a:endParaRPr>
          </a:p>
          <a:p>
            <a:r>
              <a:rPr lang="en-US" sz="2800">
                <a:solidFill>
                  <a:srgbClr val="92D050"/>
                </a:solidFill>
                <a:latin typeface="Calibri" pitchFamily="34" charset="0"/>
              </a:rPr>
              <a:t>Cumulative frequency polygon </a:t>
            </a:r>
            <a:r>
              <a:rPr lang="en-US" sz="2800">
                <a:latin typeface="Calibri" pitchFamily="34" charset="0"/>
              </a:rPr>
              <a:t>= cumulative density function</a:t>
            </a:r>
          </a:p>
          <a:p>
            <a:endParaRPr lang="en-US" sz="2800">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ctrTitle"/>
          </p:nvPr>
        </p:nvSpPr>
        <p:spPr/>
        <p:txBody>
          <a:bodyPr/>
          <a:lstStyle/>
          <a:p>
            <a:r>
              <a:rPr lang="en-US" smtClean="0"/>
              <a:t>3. Percentiles</a:t>
            </a:r>
          </a:p>
        </p:txBody>
      </p:sp>
      <p:sp>
        <p:nvSpPr>
          <p:cNvPr id="3" name="Subtitle 2"/>
          <p:cNvSpPr>
            <a:spLocks noGrp="1"/>
          </p:cNvSpPr>
          <p:nvPr>
            <p:ph type="subTitle" idx="1"/>
          </p:nvPr>
        </p:nvSpPr>
        <p:spPr>
          <a:xfrm>
            <a:off x="1371600" y="3886200"/>
            <a:ext cx="6400800" cy="2286000"/>
          </a:xfrm>
        </p:spPr>
        <p:txBody>
          <a:bodyPr rtlCol="0">
            <a:normAutofit fontScale="92500" lnSpcReduction="20000"/>
          </a:bodyPr>
          <a:lstStyle/>
          <a:p>
            <a:pPr fontAlgn="auto">
              <a:spcAft>
                <a:spcPts val="0"/>
              </a:spcAft>
              <a:buFont typeface="Arial" pitchFamily="34" charset="0"/>
              <a:buNone/>
              <a:defRPr/>
            </a:pPr>
            <a:r>
              <a:rPr lang="en-US" dirty="0" smtClean="0"/>
              <a:t>How an individual score compares to the scores of a specific reference group</a:t>
            </a:r>
          </a:p>
          <a:p>
            <a:pPr fontAlgn="auto">
              <a:spcAft>
                <a:spcPts val="0"/>
              </a:spcAft>
              <a:buFont typeface="Arial" pitchFamily="34" charset="0"/>
              <a:buNone/>
              <a:defRPr/>
            </a:pPr>
            <a:endParaRPr lang="en-US" dirty="0" smtClean="0"/>
          </a:p>
          <a:p>
            <a:pPr fontAlgn="auto">
              <a:spcAft>
                <a:spcPts val="0"/>
              </a:spcAft>
              <a:buFont typeface="Arial" pitchFamily="34" charset="0"/>
              <a:buNone/>
              <a:defRPr/>
            </a:pPr>
            <a:r>
              <a:rPr lang="en-US" dirty="0" smtClean="0"/>
              <a:t>Therefore, must pay attention to the selection of the reference group</a:t>
            </a:r>
          </a:p>
          <a:p>
            <a:pPr fontAlgn="auto">
              <a:spcAft>
                <a:spcPts val="0"/>
              </a:spcAft>
              <a:buFont typeface="Arial" pitchFamily="34" charset="0"/>
              <a:buNone/>
              <a:defRPr/>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r>
              <a:rPr lang="en-US" smtClean="0"/>
              <a:t>3. Percentiles</a:t>
            </a:r>
          </a:p>
        </p:txBody>
      </p:sp>
      <p:sp>
        <p:nvSpPr>
          <p:cNvPr id="3" name="Content Placeholder 2"/>
          <p:cNvSpPr>
            <a:spLocks noGrp="1"/>
          </p:cNvSpPr>
          <p:nvPr>
            <p:ph idx="1"/>
          </p:nvPr>
        </p:nvSpPr>
        <p:spPr>
          <a:xfrm>
            <a:off x="457200" y="1600200"/>
            <a:ext cx="8229600" cy="5029200"/>
          </a:xfrm>
        </p:spPr>
        <p:txBody>
          <a:bodyPr rtlCol="0">
            <a:normAutofit fontScale="92500" lnSpcReduction="10000"/>
          </a:bodyPr>
          <a:lstStyle/>
          <a:p>
            <a:pPr fontAlgn="auto">
              <a:spcAft>
                <a:spcPts val="0"/>
              </a:spcAft>
              <a:buFont typeface="Arial" pitchFamily="34" charset="0"/>
              <a:buChar char="•"/>
              <a:defRPr/>
            </a:pPr>
            <a:r>
              <a:rPr lang="en-US" dirty="0" smtClean="0">
                <a:solidFill>
                  <a:srgbClr val="92D050"/>
                </a:solidFill>
              </a:rPr>
              <a:t>Percentile</a:t>
            </a:r>
            <a:r>
              <a:rPr lang="en-US" dirty="0" smtClean="0"/>
              <a:t>: % of cases (in reference group)  scoring at or below a specific score.</a:t>
            </a:r>
          </a:p>
          <a:p>
            <a:pPr lvl="1" fontAlgn="auto">
              <a:spcAft>
                <a:spcPts val="0"/>
              </a:spcAft>
              <a:buFont typeface="Arial" pitchFamily="34" charset="0"/>
              <a:buChar char="–"/>
              <a:defRPr/>
            </a:pPr>
            <a:r>
              <a:rPr lang="en-US" dirty="0" smtClean="0"/>
              <a:t>Divides total cases into </a:t>
            </a:r>
            <a:r>
              <a:rPr lang="en-US" dirty="0" smtClean="0">
                <a:solidFill>
                  <a:srgbClr val="92D050"/>
                </a:solidFill>
              </a:rPr>
              <a:t>100</a:t>
            </a:r>
            <a:r>
              <a:rPr lang="en-US" dirty="0" smtClean="0"/>
              <a:t> equal parts</a:t>
            </a:r>
          </a:p>
          <a:p>
            <a:pPr lvl="2" fontAlgn="auto">
              <a:spcAft>
                <a:spcPts val="0"/>
              </a:spcAft>
              <a:buFont typeface="Arial" pitchFamily="34" charset="0"/>
              <a:buChar char="•"/>
              <a:defRPr/>
            </a:pPr>
            <a:r>
              <a:rPr lang="en-US" dirty="0" err="1" smtClean="0"/>
              <a:t>eg</a:t>
            </a:r>
            <a:r>
              <a:rPr lang="en-US" dirty="0" smtClean="0"/>
              <a:t>. rank score of 90 means you were in top 10%</a:t>
            </a:r>
          </a:p>
          <a:p>
            <a:pPr lvl="2" fontAlgn="auto">
              <a:spcAft>
                <a:spcPts val="0"/>
              </a:spcAft>
              <a:buFont typeface="Arial" pitchFamily="34" charset="0"/>
              <a:buChar char="•"/>
              <a:defRPr/>
            </a:pPr>
            <a:r>
              <a:rPr lang="en-US" dirty="0" err="1" smtClean="0"/>
              <a:t>eg</a:t>
            </a:r>
            <a:r>
              <a:rPr lang="en-US" dirty="0" smtClean="0"/>
              <a:t>. 90</a:t>
            </a:r>
            <a:r>
              <a:rPr lang="en-US" baseline="30000" dirty="0" smtClean="0"/>
              <a:t>th</a:t>
            </a:r>
            <a:r>
              <a:rPr lang="en-US" dirty="0" smtClean="0"/>
              <a:t> percentile is those scoring in top 10%</a:t>
            </a:r>
          </a:p>
          <a:p>
            <a:pPr lvl="1" fontAlgn="auto">
              <a:spcAft>
                <a:spcPts val="0"/>
              </a:spcAft>
              <a:buFont typeface="Arial" pitchFamily="34" charset="0"/>
              <a:buNone/>
              <a:defRPr/>
            </a:pPr>
            <a:endParaRPr lang="en-US" dirty="0" smtClean="0"/>
          </a:p>
          <a:p>
            <a:pPr fontAlgn="auto">
              <a:spcAft>
                <a:spcPts val="0"/>
              </a:spcAft>
              <a:buFont typeface="Arial" pitchFamily="34" charset="0"/>
              <a:buChar char="•"/>
              <a:defRPr/>
            </a:pPr>
            <a:r>
              <a:rPr lang="en-US" dirty="0" err="1" smtClean="0">
                <a:solidFill>
                  <a:schemeClr val="accent3">
                    <a:lumMod val="60000"/>
                    <a:lumOff val="40000"/>
                  </a:schemeClr>
                </a:solidFill>
              </a:rPr>
              <a:t>Decile</a:t>
            </a:r>
            <a:endParaRPr lang="en-US" dirty="0" smtClean="0">
              <a:solidFill>
                <a:schemeClr val="accent3">
                  <a:lumMod val="60000"/>
                  <a:lumOff val="40000"/>
                </a:schemeClr>
              </a:solidFill>
            </a:endParaRPr>
          </a:p>
          <a:p>
            <a:pPr lvl="1" fontAlgn="auto">
              <a:spcAft>
                <a:spcPts val="0"/>
              </a:spcAft>
              <a:buFont typeface="Arial" pitchFamily="34" charset="0"/>
              <a:buChar char="–"/>
              <a:defRPr/>
            </a:pPr>
            <a:r>
              <a:rPr lang="en-US" dirty="0" smtClean="0"/>
              <a:t>Divides total cases into </a:t>
            </a:r>
            <a:r>
              <a:rPr lang="en-US" dirty="0" smtClean="0">
                <a:solidFill>
                  <a:schemeClr val="accent3">
                    <a:lumMod val="60000"/>
                    <a:lumOff val="40000"/>
                  </a:schemeClr>
                </a:solidFill>
              </a:rPr>
              <a:t>10</a:t>
            </a:r>
            <a:r>
              <a:rPr lang="en-US" dirty="0" smtClean="0"/>
              <a:t> equal parts</a:t>
            </a:r>
          </a:p>
          <a:p>
            <a:pPr lvl="1" fontAlgn="auto">
              <a:spcAft>
                <a:spcPts val="0"/>
              </a:spcAft>
              <a:buFont typeface="Arial" pitchFamily="34" charset="0"/>
              <a:buNone/>
              <a:defRPr/>
            </a:pPr>
            <a:endParaRPr lang="en-US" dirty="0" smtClean="0"/>
          </a:p>
          <a:p>
            <a:pPr fontAlgn="auto">
              <a:spcAft>
                <a:spcPts val="0"/>
              </a:spcAft>
              <a:buFont typeface="Arial" pitchFamily="34" charset="0"/>
              <a:buChar char="•"/>
              <a:defRPr/>
            </a:pPr>
            <a:r>
              <a:rPr lang="en-US" dirty="0" smtClean="0">
                <a:solidFill>
                  <a:srgbClr val="FFC000"/>
                </a:solidFill>
              </a:rPr>
              <a:t>Quartile</a:t>
            </a:r>
          </a:p>
          <a:p>
            <a:pPr lvl="1" fontAlgn="auto">
              <a:spcAft>
                <a:spcPts val="0"/>
              </a:spcAft>
              <a:buFont typeface="Arial" pitchFamily="34" charset="0"/>
              <a:buChar char="–"/>
              <a:defRPr/>
            </a:pPr>
            <a:r>
              <a:rPr lang="en-US" dirty="0" smtClean="0"/>
              <a:t>Divides total cases into </a:t>
            </a:r>
            <a:r>
              <a:rPr lang="en-US" dirty="0" smtClean="0">
                <a:solidFill>
                  <a:srgbClr val="FFC000"/>
                </a:solidFill>
              </a:rPr>
              <a:t>4</a:t>
            </a:r>
            <a:r>
              <a:rPr lang="en-US" dirty="0" smtClean="0"/>
              <a:t> equal parts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r>
              <a:rPr lang="en-US" smtClean="0"/>
              <a:t>Computing raw score @ percentile</a:t>
            </a:r>
          </a:p>
        </p:txBody>
      </p:sp>
      <p:sp>
        <p:nvSpPr>
          <p:cNvPr id="3" name="Content Placeholder 2"/>
          <p:cNvSpPr>
            <a:spLocks noGrp="1"/>
          </p:cNvSpPr>
          <p:nvPr>
            <p:ph idx="1"/>
          </p:nvPr>
        </p:nvSpPr>
        <p:spPr/>
        <p:txBody>
          <a:bodyPr rtlCol="0">
            <a:normAutofit fontScale="77500" lnSpcReduction="20000"/>
          </a:bodyPr>
          <a:lstStyle/>
          <a:p>
            <a:pPr fontAlgn="auto">
              <a:spcAft>
                <a:spcPts val="0"/>
              </a:spcAft>
              <a:buFont typeface="Arial" pitchFamily="34" charset="0"/>
              <a:buNone/>
              <a:defRPr/>
            </a:pPr>
            <a:r>
              <a:rPr lang="en-US" dirty="0">
                <a:solidFill>
                  <a:schemeClr val="accent2">
                    <a:lumMod val="60000"/>
                    <a:lumOff val="40000"/>
                  </a:schemeClr>
                </a:solidFill>
              </a:rPr>
              <a:t>score = LRL + [h* (p*N-SFB)/f]</a:t>
            </a:r>
          </a:p>
          <a:p>
            <a:pPr fontAlgn="auto">
              <a:spcAft>
                <a:spcPts val="0"/>
              </a:spcAft>
              <a:buFont typeface="Arial" pitchFamily="34" charset="0"/>
              <a:buChar char="•"/>
              <a:defRPr/>
            </a:pPr>
            <a:r>
              <a:rPr lang="en-US" dirty="0"/>
              <a:t>score: raw score in question</a:t>
            </a:r>
          </a:p>
          <a:p>
            <a:pPr fontAlgn="auto">
              <a:spcAft>
                <a:spcPts val="0"/>
              </a:spcAft>
              <a:buFont typeface="Arial" pitchFamily="34" charset="0"/>
              <a:buChar char="•"/>
              <a:defRPr/>
            </a:pPr>
            <a:r>
              <a:rPr lang="en-US" dirty="0"/>
              <a:t>LRL: lower real limit of the interval in which the score falls (half-way between the lowest number in that interval and the highest number in the next lowest interval) </a:t>
            </a:r>
          </a:p>
          <a:p>
            <a:pPr fontAlgn="auto">
              <a:spcAft>
                <a:spcPts val="0"/>
              </a:spcAft>
              <a:buFont typeface="Arial" pitchFamily="34" charset="0"/>
              <a:buChar char="•"/>
              <a:defRPr/>
            </a:pPr>
            <a:r>
              <a:rPr lang="en-US" dirty="0"/>
              <a:t>h: interval size </a:t>
            </a:r>
          </a:p>
          <a:p>
            <a:pPr fontAlgn="auto">
              <a:spcAft>
                <a:spcPts val="0"/>
              </a:spcAft>
              <a:buFont typeface="Arial" pitchFamily="34" charset="0"/>
              <a:buChar char="•"/>
              <a:defRPr/>
            </a:pPr>
            <a:r>
              <a:rPr lang="en-US" dirty="0"/>
              <a:t>p: specified percentile </a:t>
            </a:r>
            <a:endParaRPr lang="en-US" dirty="0" smtClean="0"/>
          </a:p>
          <a:p>
            <a:pPr fontAlgn="auto">
              <a:spcAft>
                <a:spcPts val="0"/>
              </a:spcAft>
              <a:buFont typeface="Arial" pitchFamily="34" charset="0"/>
              <a:buChar char="•"/>
              <a:defRPr/>
            </a:pPr>
            <a:r>
              <a:rPr lang="en-US" dirty="0" smtClean="0"/>
              <a:t>N</a:t>
            </a:r>
            <a:r>
              <a:rPr lang="en-US" dirty="0"/>
              <a:t>: total number of cases </a:t>
            </a:r>
            <a:endParaRPr lang="en-US" dirty="0" smtClean="0"/>
          </a:p>
          <a:p>
            <a:pPr fontAlgn="auto">
              <a:spcAft>
                <a:spcPts val="0"/>
              </a:spcAft>
              <a:buFont typeface="Arial" pitchFamily="34" charset="0"/>
              <a:buChar char="•"/>
              <a:defRPr/>
            </a:pPr>
            <a:r>
              <a:rPr lang="en-US" dirty="0" smtClean="0"/>
              <a:t>SFB</a:t>
            </a:r>
            <a:r>
              <a:rPr lang="en-US" dirty="0"/>
              <a:t>: sum of frequencies below critical interval </a:t>
            </a:r>
            <a:endParaRPr lang="en-US" dirty="0" smtClean="0"/>
          </a:p>
          <a:p>
            <a:pPr fontAlgn="auto">
              <a:spcAft>
                <a:spcPts val="0"/>
              </a:spcAft>
              <a:buFont typeface="Arial" pitchFamily="34" charset="0"/>
              <a:buChar char="•"/>
              <a:defRPr/>
            </a:pPr>
            <a:r>
              <a:rPr lang="en-US" dirty="0" smtClean="0"/>
              <a:t>f</a:t>
            </a:r>
            <a:r>
              <a:rPr lang="en-US" dirty="0"/>
              <a:t>: frequency within critical </a:t>
            </a:r>
            <a:r>
              <a:rPr lang="en-US" dirty="0" smtClean="0"/>
              <a:t>interval</a:t>
            </a:r>
          </a:p>
          <a:p>
            <a:pPr fontAlgn="auto">
              <a:spcAft>
                <a:spcPts val="0"/>
              </a:spcAft>
              <a:buFont typeface="Arial" pitchFamily="34" charset="0"/>
              <a:buNone/>
              <a:defRPr/>
            </a:pPr>
            <a:endParaRPr lang="en-US" dirty="0"/>
          </a:p>
          <a:p>
            <a:pPr fontAlgn="auto">
              <a:spcAft>
                <a:spcPts val="0"/>
              </a:spcAft>
              <a:buFont typeface="Arial" pitchFamily="34" charset="0"/>
              <a:buNone/>
              <a:defRPr/>
            </a:pPr>
            <a:r>
              <a:rPr lang="en-US" dirty="0" smtClean="0">
                <a:solidFill>
                  <a:srgbClr val="FFC000"/>
                </a:solidFill>
              </a:rPr>
              <a:t>score at 50</a:t>
            </a:r>
            <a:r>
              <a:rPr lang="en-US" baseline="30000" dirty="0" smtClean="0">
                <a:solidFill>
                  <a:srgbClr val="FFC000"/>
                </a:solidFill>
              </a:rPr>
              <a:t>th</a:t>
            </a:r>
            <a:r>
              <a:rPr lang="en-US" dirty="0" smtClean="0">
                <a:solidFill>
                  <a:srgbClr val="FFC000"/>
                </a:solidFill>
              </a:rPr>
              <a:t> percentile is called “Median”</a:t>
            </a:r>
            <a:endParaRPr lang="en-US" dirty="0">
              <a:solidFill>
                <a:srgbClr val="FFC000"/>
              </a:solidFill>
            </a:endParaRPr>
          </a:p>
          <a:p>
            <a:pPr fontAlgn="auto">
              <a:spcAft>
                <a:spcPts val="0"/>
              </a:spcAft>
              <a:buFont typeface="Arial" pitchFamily="34" charset="0"/>
              <a:buNone/>
              <a:defRPr/>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ctrTitle"/>
          </p:nvPr>
        </p:nvSpPr>
        <p:spPr/>
        <p:txBody>
          <a:bodyPr/>
          <a:lstStyle/>
          <a:p>
            <a:r>
              <a:rPr lang="en-US" smtClean="0"/>
              <a:t>4. Central Tendency</a:t>
            </a:r>
            <a:br>
              <a:rPr lang="en-US" smtClean="0"/>
            </a:br>
            <a:r>
              <a:rPr lang="en-US" sz="3600" smtClean="0"/>
              <a:t>quick unitary description of data</a:t>
            </a:r>
          </a:p>
        </p:txBody>
      </p:sp>
      <p:sp>
        <p:nvSpPr>
          <p:cNvPr id="3" name="Subtitle 2"/>
          <p:cNvSpPr>
            <a:spLocks noGrp="1"/>
          </p:cNvSpPr>
          <p:nvPr>
            <p:ph type="subTitle" idx="1"/>
          </p:nvPr>
        </p:nvSpPr>
        <p:spPr/>
        <p:txBody>
          <a:bodyPr rtlCol="0">
            <a:normAutofit/>
          </a:bodyPr>
          <a:lstStyle/>
          <a:p>
            <a:pPr fontAlgn="auto">
              <a:spcAft>
                <a:spcPts val="0"/>
              </a:spcAft>
              <a:buFont typeface="Arial" pitchFamily="34" charset="0"/>
              <a:buNone/>
              <a:defRPr/>
            </a:pPr>
            <a:r>
              <a:rPr lang="en-US" dirty="0" smtClean="0">
                <a:solidFill>
                  <a:srgbClr val="92D050"/>
                </a:solidFill>
              </a:rPr>
              <a:t>Mean</a:t>
            </a:r>
          </a:p>
          <a:p>
            <a:pPr fontAlgn="auto">
              <a:spcAft>
                <a:spcPts val="0"/>
              </a:spcAft>
              <a:buFont typeface="Arial" pitchFamily="34" charset="0"/>
              <a:buNone/>
              <a:defRPr/>
            </a:pPr>
            <a:r>
              <a:rPr lang="en-US" dirty="0" smtClean="0">
                <a:solidFill>
                  <a:srgbClr val="FFC000"/>
                </a:solidFill>
              </a:rPr>
              <a:t>Median</a:t>
            </a:r>
          </a:p>
          <a:p>
            <a:pPr fontAlgn="auto">
              <a:spcAft>
                <a:spcPts val="0"/>
              </a:spcAft>
              <a:buFont typeface="Arial" pitchFamily="34" charset="0"/>
              <a:buNone/>
              <a:defRPr/>
            </a:pPr>
            <a:r>
              <a:rPr lang="en-US" dirty="0" smtClean="0">
                <a:solidFill>
                  <a:schemeClr val="accent3">
                    <a:lumMod val="60000"/>
                    <a:lumOff val="40000"/>
                  </a:schemeClr>
                </a:solidFill>
              </a:rPr>
              <a:t>Mode</a:t>
            </a:r>
            <a:endParaRPr lang="en-US" dirty="0">
              <a:solidFill>
                <a:schemeClr val="accent3">
                  <a:lumMod val="60000"/>
                  <a:lumOff val="40000"/>
                </a:schemeClr>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4" descr="Outlier"/>
          <p:cNvPicPr>
            <a:picLocks noGrp="1" noChangeAspect="1" noChangeArrowheads="1"/>
          </p:cNvPicPr>
          <p:nvPr>
            <p:ph idx="1"/>
          </p:nvPr>
        </p:nvPicPr>
        <p:blipFill>
          <a:blip r:embed="rId3"/>
          <a:srcRect/>
          <a:stretch>
            <a:fillRect/>
          </a:stretch>
        </p:blipFill>
        <p:spPr>
          <a:xfrm>
            <a:off x="990600" y="0"/>
            <a:ext cx="7272338" cy="7086600"/>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r>
              <a:rPr lang="en-US" smtClean="0"/>
              <a:t>Mean, Median, &amp; Mode</a:t>
            </a:r>
          </a:p>
        </p:txBody>
      </p:sp>
      <p:pic>
        <p:nvPicPr>
          <p:cNvPr id="24578" name="Content Placeholder 3" descr="mmm.jpg"/>
          <p:cNvPicPr>
            <a:picLocks noGrp="1" noChangeAspect="1"/>
          </p:cNvPicPr>
          <p:nvPr>
            <p:ph idx="1"/>
          </p:nvPr>
        </p:nvPicPr>
        <p:blipFill>
          <a:blip r:embed="rId3"/>
          <a:srcRect/>
          <a:stretch>
            <a:fillRect/>
          </a:stretch>
        </p:blipFill>
        <p:spPr>
          <a:xfrm>
            <a:off x="914400" y="1295400"/>
            <a:ext cx="7226300" cy="3225800"/>
          </a:xfrm>
        </p:spPr>
      </p:pic>
      <p:sp>
        <p:nvSpPr>
          <p:cNvPr id="24579" name="TextBox 4"/>
          <p:cNvSpPr txBox="1">
            <a:spLocks noChangeArrowheads="1"/>
          </p:cNvSpPr>
          <p:nvPr/>
        </p:nvSpPr>
        <p:spPr bwMode="auto">
          <a:xfrm>
            <a:off x="838200" y="4953000"/>
            <a:ext cx="1905000" cy="1200150"/>
          </a:xfrm>
          <a:prstGeom prst="rect">
            <a:avLst/>
          </a:prstGeom>
          <a:noFill/>
          <a:ln w="9525">
            <a:noFill/>
            <a:miter lim="800000"/>
            <a:headEnd/>
            <a:tailEnd/>
          </a:ln>
        </p:spPr>
        <p:txBody>
          <a:bodyPr>
            <a:spAutoFit/>
          </a:bodyPr>
          <a:lstStyle/>
          <a:p>
            <a:pPr algn="ctr"/>
            <a:r>
              <a:rPr lang="en-US" sz="3600">
                <a:solidFill>
                  <a:srgbClr val="92D050"/>
                </a:solidFill>
                <a:latin typeface="Calibri" pitchFamily="34" charset="0"/>
              </a:rPr>
              <a:t>Mean</a:t>
            </a:r>
            <a:r>
              <a:rPr lang="en-US" sz="3600">
                <a:latin typeface="Calibri" pitchFamily="34" charset="0"/>
              </a:rPr>
              <a:t>: </a:t>
            </a:r>
            <a:r>
              <a:rPr lang="en-US" sz="3600">
                <a:solidFill>
                  <a:srgbClr val="92D050"/>
                </a:solidFill>
                <a:latin typeface="Calibri" pitchFamily="34" charset="0"/>
              </a:rPr>
              <a:t>Average</a:t>
            </a:r>
          </a:p>
        </p:txBody>
      </p:sp>
      <p:sp>
        <p:nvSpPr>
          <p:cNvPr id="24580" name="TextBox 5"/>
          <p:cNvSpPr txBox="1">
            <a:spLocks noChangeArrowheads="1"/>
          </p:cNvSpPr>
          <p:nvPr/>
        </p:nvSpPr>
        <p:spPr bwMode="auto">
          <a:xfrm>
            <a:off x="3505200" y="4953000"/>
            <a:ext cx="2209800" cy="1816100"/>
          </a:xfrm>
          <a:prstGeom prst="rect">
            <a:avLst/>
          </a:prstGeom>
          <a:noFill/>
          <a:ln w="9525">
            <a:noFill/>
            <a:miter lim="800000"/>
            <a:headEnd/>
            <a:tailEnd/>
          </a:ln>
        </p:spPr>
        <p:txBody>
          <a:bodyPr>
            <a:spAutoFit/>
          </a:bodyPr>
          <a:lstStyle/>
          <a:p>
            <a:pPr algn="ctr"/>
            <a:r>
              <a:rPr lang="en-US" sz="3600">
                <a:solidFill>
                  <a:srgbClr val="FFC000"/>
                </a:solidFill>
                <a:latin typeface="Calibri" pitchFamily="34" charset="0"/>
              </a:rPr>
              <a:t>Median</a:t>
            </a:r>
            <a:r>
              <a:rPr lang="en-US" sz="3600">
                <a:latin typeface="Calibri" pitchFamily="34" charset="0"/>
              </a:rPr>
              <a:t>: </a:t>
            </a:r>
            <a:r>
              <a:rPr lang="en-US" sz="3600">
                <a:solidFill>
                  <a:srgbClr val="FFC000"/>
                </a:solidFill>
                <a:latin typeface="Calibri" pitchFamily="34" charset="0"/>
              </a:rPr>
              <a:t>Middle</a:t>
            </a:r>
          </a:p>
          <a:p>
            <a:pPr algn="ctr"/>
            <a:r>
              <a:rPr lang="en-US" sz="2000">
                <a:latin typeface="Calibri" pitchFamily="34" charset="0"/>
              </a:rPr>
              <a:t>score at 50</a:t>
            </a:r>
            <a:r>
              <a:rPr lang="en-US" sz="2000" baseline="30000">
                <a:latin typeface="Calibri" pitchFamily="34" charset="0"/>
              </a:rPr>
              <a:t>th</a:t>
            </a:r>
            <a:r>
              <a:rPr lang="en-US" sz="2000">
                <a:latin typeface="Calibri" pitchFamily="34" charset="0"/>
              </a:rPr>
              <a:t> percentile</a:t>
            </a:r>
          </a:p>
        </p:txBody>
      </p:sp>
      <p:sp>
        <p:nvSpPr>
          <p:cNvPr id="7" name="TextBox 6"/>
          <p:cNvSpPr txBox="1"/>
          <p:nvPr/>
        </p:nvSpPr>
        <p:spPr>
          <a:xfrm>
            <a:off x="5867400" y="4876800"/>
            <a:ext cx="2362200" cy="1816100"/>
          </a:xfrm>
          <a:prstGeom prst="rect">
            <a:avLst/>
          </a:prstGeom>
          <a:noFill/>
        </p:spPr>
        <p:txBody>
          <a:bodyPr>
            <a:spAutoFit/>
          </a:bodyPr>
          <a:lstStyle/>
          <a:p>
            <a:pPr algn="ctr" fontAlgn="auto">
              <a:spcBef>
                <a:spcPts val="0"/>
              </a:spcBef>
              <a:spcAft>
                <a:spcPts val="0"/>
              </a:spcAft>
              <a:defRPr/>
            </a:pPr>
            <a:r>
              <a:rPr lang="en-US" sz="3600" dirty="0">
                <a:solidFill>
                  <a:schemeClr val="accent3">
                    <a:lumMod val="60000"/>
                    <a:lumOff val="40000"/>
                  </a:schemeClr>
                </a:solidFill>
                <a:latin typeface="+mn-lt"/>
              </a:rPr>
              <a:t>Mode</a:t>
            </a:r>
            <a:r>
              <a:rPr lang="en-US" sz="3600" dirty="0">
                <a:latin typeface="+mn-lt"/>
              </a:rPr>
              <a:t>: </a:t>
            </a:r>
            <a:r>
              <a:rPr lang="en-US" sz="3600" dirty="0">
                <a:solidFill>
                  <a:schemeClr val="accent3">
                    <a:lumMod val="60000"/>
                    <a:lumOff val="40000"/>
                  </a:schemeClr>
                </a:solidFill>
                <a:latin typeface="+mn-lt"/>
              </a:rPr>
              <a:t>Most</a:t>
            </a:r>
          </a:p>
          <a:p>
            <a:pPr algn="ctr" fontAlgn="auto">
              <a:spcBef>
                <a:spcPts val="0"/>
              </a:spcBef>
              <a:spcAft>
                <a:spcPts val="0"/>
              </a:spcAft>
              <a:defRPr/>
            </a:pPr>
            <a:r>
              <a:rPr lang="en-US" sz="2000" dirty="0">
                <a:latin typeface="+mn-lt"/>
              </a:rPr>
              <a:t>best used with qualitative variables</a:t>
            </a:r>
            <a:endParaRPr lang="en-US" sz="2000" dirty="0">
              <a:latin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ctrTitle"/>
          </p:nvPr>
        </p:nvSpPr>
        <p:spPr>
          <a:xfrm>
            <a:off x="609600" y="1371600"/>
            <a:ext cx="7772400" cy="1470025"/>
          </a:xfrm>
        </p:spPr>
        <p:txBody>
          <a:bodyPr/>
          <a:lstStyle/>
          <a:p>
            <a:r>
              <a:rPr lang="en-US" smtClean="0"/>
              <a:t>5. Variability</a:t>
            </a:r>
            <a:br>
              <a:rPr lang="en-US" smtClean="0"/>
            </a:br>
            <a:r>
              <a:rPr lang="en-US" sz="3600" smtClean="0"/>
              <a:t>measuring the spread/dispersion of data</a:t>
            </a:r>
          </a:p>
        </p:txBody>
      </p:sp>
      <p:sp>
        <p:nvSpPr>
          <p:cNvPr id="3" name="Subtitle 2"/>
          <p:cNvSpPr>
            <a:spLocks noGrp="1"/>
          </p:cNvSpPr>
          <p:nvPr>
            <p:ph type="subTitle" idx="1"/>
          </p:nvPr>
        </p:nvSpPr>
        <p:spPr>
          <a:xfrm>
            <a:off x="1371600" y="3886200"/>
            <a:ext cx="7315200" cy="2209800"/>
          </a:xfrm>
        </p:spPr>
        <p:txBody>
          <a:bodyPr rtlCol="0">
            <a:normAutofit/>
          </a:bodyPr>
          <a:lstStyle/>
          <a:p>
            <a:pPr marL="514350" indent="-514350" algn="l" fontAlgn="auto">
              <a:spcAft>
                <a:spcPts val="0"/>
              </a:spcAft>
              <a:buFont typeface="+mj-lt"/>
              <a:buAutoNum type="alphaLcParenR"/>
              <a:defRPr/>
            </a:pPr>
            <a:r>
              <a:rPr lang="en-US" dirty="0" smtClean="0">
                <a:solidFill>
                  <a:schemeClr val="tx1"/>
                </a:solidFill>
              </a:rPr>
              <a:t>Median: </a:t>
            </a:r>
            <a:r>
              <a:rPr lang="en-US" dirty="0" smtClean="0">
                <a:solidFill>
                  <a:srgbClr val="FFC000"/>
                </a:solidFill>
              </a:rPr>
              <a:t>Semi-</a:t>
            </a:r>
            <a:r>
              <a:rPr lang="en-US" dirty="0" err="1" smtClean="0">
                <a:solidFill>
                  <a:srgbClr val="FFC000"/>
                </a:solidFill>
              </a:rPr>
              <a:t>Interquartile</a:t>
            </a:r>
            <a:r>
              <a:rPr lang="en-US" dirty="0" smtClean="0">
                <a:solidFill>
                  <a:srgbClr val="FFC000"/>
                </a:solidFill>
              </a:rPr>
              <a:t> Range</a:t>
            </a:r>
          </a:p>
          <a:p>
            <a:pPr marL="514350" indent="-514350" algn="l" fontAlgn="auto">
              <a:spcAft>
                <a:spcPts val="0"/>
              </a:spcAft>
              <a:buFont typeface="+mj-lt"/>
              <a:buAutoNum type="alphaLcParenR"/>
              <a:defRPr/>
            </a:pPr>
            <a:r>
              <a:rPr lang="en-US" dirty="0" smtClean="0">
                <a:solidFill>
                  <a:schemeClr val="tx1"/>
                </a:solidFill>
              </a:rPr>
              <a:t>Mean: </a:t>
            </a:r>
            <a:r>
              <a:rPr lang="en-US" dirty="0" smtClean="0">
                <a:solidFill>
                  <a:srgbClr val="92D050"/>
                </a:solidFill>
              </a:rPr>
              <a:t>Standard Deviation</a:t>
            </a:r>
            <a:r>
              <a:rPr lang="en-US" dirty="0" smtClean="0"/>
              <a:t> &amp; </a:t>
            </a:r>
            <a:r>
              <a:rPr lang="en-US" dirty="0" smtClean="0">
                <a:solidFill>
                  <a:srgbClr val="92D050"/>
                </a:solidFill>
              </a:rPr>
              <a:t>Variance</a:t>
            </a:r>
            <a:endParaRPr lang="en-US" dirty="0">
              <a:solidFill>
                <a:srgbClr val="92D05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endParaRPr lang="en-US" smtClean="0"/>
          </a:p>
        </p:txBody>
      </p:sp>
      <p:pic>
        <p:nvPicPr>
          <p:cNvPr id="27650" name="Picture 2"/>
          <p:cNvPicPr>
            <a:picLocks noGrp="1" noChangeAspect="1" noChangeArrowheads="1"/>
          </p:cNvPicPr>
          <p:nvPr>
            <p:ph idx="1"/>
          </p:nvPr>
        </p:nvPicPr>
        <p:blipFill>
          <a:blip r:embed="rId3"/>
          <a:srcRect/>
          <a:stretch>
            <a:fillRect/>
          </a:stretch>
        </p:blipFill>
        <p:spPr>
          <a:xfrm>
            <a:off x="381000" y="0"/>
            <a:ext cx="8355013" cy="6858000"/>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r>
              <a:rPr lang="en-US" smtClean="0"/>
              <a:t>5a. Semi-Interquartile Range</a:t>
            </a:r>
          </a:p>
        </p:txBody>
      </p:sp>
      <p:sp>
        <p:nvSpPr>
          <p:cNvPr id="3" name="Content Placeholder 2"/>
          <p:cNvSpPr>
            <a:spLocks noGrp="1"/>
          </p:cNvSpPr>
          <p:nvPr>
            <p:ph idx="1"/>
          </p:nvPr>
        </p:nvSpPr>
        <p:spPr/>
        <p:txBody>
          <a:bodyPr rtlCol="0">
            <a:normAutofit fontScale="77500" lnSpcReduction="20000"/>
          </a:bodyPr>
          <a:lstStyle/>
          <a:p>
            <a:pPr fontAlgn="auto">
              <a:spcAft>
                <a:spcPts val="0"/>
              </a:spcAft>
              <a:buFont typeface="Arial" pitchFamily="34" charset="0"/>
              <a:buNone/>
              <a:defRPr/>
            </a:pPr>
            <a:r>
              <a:rPr lang="en-US" dirty="0" smtClean="0"/>
              <a:t>Range </a:t>
            </a:r>
          </a:p>
          <a:p>
            <a:pPr fontAlgn="auto">
              <a:spcAft>
                <a:spcPts val="0"/>
              </a:spcAft>
              <a:buFont typeface="Arial" pitchFamily="34" charset="0"/>
              <a:buChar char="•"/>
              <a:defRPr/>
            </a:pPr>
            <a:r>
              <a:rPr lang="en-US" dirty="0" smtClean="0"/>
              <a:t>largest score – smallest score</a:t>
            </a:r>
          </a:p>
          <a:p>
            <a:pPr fontAlgn="auto">
              <a:spcAft>
                <a:spcPts val="0"/>
              </a:spcAft>
              <a:buFont typeface="Arial" pitchFamily="34" charset="0"/>
              <a:buChar char="•"/>
              <a:defRPr/>
            </a:pPr>
            <a:r>
              <a:rPr lang="en-US" dirty="0" smtClean="0"/>
              <a:t>Affected by extreme values</a:t>
            </a:r>
          </a:p>
          <a:p>
            <a:pPr fontAlgn="auto">
              <a:spcAft>
                <a:spcPts val="0"/>
              </a:spcAft>
              <a:buFont typeface="Arial" pitchFamily="34" charset="0"/>
              <a:buNone/>
              <a:defRPr/>
            </a:pPr>
            <a:endParaRPr lang="en-US" dirty="0" smtClean="0"/>
          </a:p>
          <a:p>
            <a:pPr fontAlgn="auto">
              <a:spcAft>
                <a:spcPts val="0"/>
              </a:spcAft>
              <a:buFont typeface="Arial" pitchFamily="34" charset="0"/>
              <a:buNone/>
              <a:defRPr/>
            </a:pPr>
            <a:r>
              <a:rPr lang="en-US" dirty="0" err="1" smtClean="0"/>
              <a:t>Interquartile</a:t>
            </a:r>
            <a:r>
              <a:rPr lang="en-US" dirty="0" smtClean="0"/>
              <a:t> (</a:t>
            </a:r>
            <a:r>
              <a:rPr lang="en-US" dirty="0" err="1" smtClean="0"/>
              <a:t>ie</a:t>
            </a:r>
            <a:r>
              <a:rPr lang="en-US" dirty="0" smtClean="0"/>
              <a:t>. inner two quartiles) range</a:t>
            </a:r>
          </a:p>
          <a:p>
            <a:pPr fontAlgn="auto">
              <a:spcAft>
                <a:spcPts val="0"/>
              </a:spcAft>
              <a:buFont typeface="Arial" pitchFamily="34" charset="0"/>
              <a:buChar char="•"/>
              <a:defRPr/>
            </a:pPr>
            <a:r>
              <a:rPr lang="en-US" dirty="0" smtClean="0"/>
              <a:t>score @ 75</a:t>
            </a:r>
            <a:r>
              <a:rPr lang="en-US" baseline="30000" dirty="0" smtClean="0"/>
              <a:t>th</a:t>
            </a:r>
            <a:r>
              <a:rPr lang="en-US" dirty="0" smtClean="0"/>
              <a:t> percentile – score @ 25</a:t>
            </a:r>
            <a:r>
              <a:rPr lang="en-US" baseline="30000" dirty="0" smtClean="0"/>
              <a:t>th</a:t>
            </a:r>
            <a:r>
              <a:rPr lang="en-US" dirty="0" smtClean="0"/>
              <a:t> percentile</a:t>
            </a:r>
          </a:p>
          <a:p>
            <a:pPr fontAlgn="auto">
              <a:spcAft>
                <a:spcPts val="0"/>
              </a:spcAft>
              <a:buFont typeface="Arial" pitchFamily="34" charset="0"/>
              <a:buChar char="•"/>
              <a:defRPr/>
            </a:pPr>
            <a:r>
              <a:rPr lang="en-US" dirty="0" smtClean="0"/>
              <a:t>Spread for middle 50%, not affected by extreme values</a:t>
            </a:r>
          </a:p>
          <a:p>
            <a:pPr fontAlgn="auto">
              <a:spcAft>
                <a:spcPts val="0"/>
              </a:spcAft>
              <a:buFont typeface="Arial" pitchFamily="34" charset="0"/>
              <a:buNone/>
              <a:defRPr/>
            </a:pPr>
            <a:endParaRPr lang="en-US" dirty="0" smtClean="0"/>
          </a:p>
          <a:p>
            <a:pPr fontAlgn="auto">
              <a:spcAft>
                <a:spcPts val="0"/>
              </a:spcAft>
              <a:buFont typeface="Arial" pitchFamily="34" charset="0"/>
              <a:buNone/>
              <a:defRPr/>
            </a:pPr>
            <a:r>
              <a:rPr lang="en-US" dirty="0" smtClean="0"/>
              <a:t>Semi-</a:t>
            </a:r>
            <a:r>
              <a:rPr lang="en-US" dirty="0" err="1" smtClean="0"/>
              <a:t>interquartile</a:t>
            </a:r>
            <a:r>
              <a:rPr lang="en-US" dirty="0" smtClean="0"/>
              <a:t> range</a:t>
            </a:r>
          </a:p>
          <a:p>
            <a:pPr fontAlgn="auto">
              <a:spcAft>
                <a:spcPts val="0"/>
              </a:spcAft>
              <a:buFont typeface="Arial" pitchFamily="34" charset="0"/>
              <a:buChar char="•"/>
              <a:defRPr/>
            </a:pPr>
            <a:r>
              <a:rPr lang="en-US" dirty="0" smtClean="0"/>
              <a:t>Merely divide the previous value by 2</a:t>
            </a:r>
          </a:p>
          <a:p>
            <a:pPr fontAlgn="auto">
              <a:spcAft>
                <a:spcPts val="0"/>
              </a:spcAft>
              <a:buFont typeface="Arial" pitchFamily="34" charset="0"/>
              <a:buChar char="•"/>
              <a:defRPr/>
            </a:pPr>
            <a:r>
              <a:rPr lang="en-US" dirty="0" smtClean="0"/>
              <a:t>Gives idea of distance of typical score from median</a:t>
            </a:r>
          </a:p>
          <a:p>
            <a:pPr fontAlgn="auto">
              <a:spcAft>
                <a:spcPts val="0"/>
              </a:spcAft>
              <a:buFont typeface="Arial" pitchFamily="34" charset="0"/>
              <a:buNone/>
              <a:defRPr/>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457200" y="0"/>
            <a:ext cx="8229600" cy="1417638"/>
          </a:xfrm>
        </p:spPr>
        <p:txBody>
          <a:bodyPr/>
          <a:lstStyle/>
          <a:p>
            <a:r>
              <a:rPr lang="en-US" smtClean="0"/>
              <a:t>5a. Box &amp; Whiskers Plot</a:t>
            </a:r>
          </a:p>
        </p:txBody>
      </p:sp>
      <p:pic>
        <p:nvPicPr>
          <p:cNvPr id="29698" name="Content Placeholder 3" descr="box plot.gif"/>
          <p:cNvPicPr>
            <a:picLocks noGrp="1" noChangeAspect="1"/>
          </p:cNvPicPr>
          <p:nvPr>
            <p:ph idx="1"/>
          </p:nvPr>
        </p:nvPicPr>
        <p:blipFill>
          <a:blip r:embed="rId3"/>
          <a:srcRect/>
          <a:stretch>
            <a:fillRect/>
          </a:stretch>
        </p:blipFill>
        <p:spPr>
          <a:xfrm>
            <a:off x="1346200" y="1143000"/>
            <a:ext cx="6154738" cy="5715000"/>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itle 1"/>
          <p:cNvSpPr>
            <a:spLocks noGrp="1"/>
          </p:cNvSpPr>
          <p:nvPr>
            <p:ph type="title"/>
          </p:nvPr>
        </p:nvSpPr>
        <p:spPr/>
        <p:txBody>
          <a:bodyPr/>
          <a:lstStyle/>
          <a:p>
            <a:r>
              <a:rPr lang="en-US" smtClean="0"/>
              <a:t>5b. Standard Deviation &amp; Variance</a:t>
            </a:r>
          </a:p>
        </p:txBody>
      </p:sp>
      <p:sp>
        <p:nvSpPr>
          <p:cNvPr id="3078" name="Content Placeholder 2"/>
          <p:cNvSpPr>
            <a:spLocks noGrp="1"/>
          </p:cNvSpPr>
          <p:nvPr>
            <p:ph idx="1"/>
          </p:nvPr>
        </p:nvSpPr>
        <p:spPr/>
        <p:txBody>
          <a:bodyPr/>
          <a:lstStyle/>
          <a:p>
            <a:r>
              <a:rPr lang="en-US" smtClean="0"/>
              <a:t>“deviation” of a score measures its distance from the center of the distribution (mean)</a:t>
            </a:r>
          </a:p>
          <a:p>
            <a:endParaRPr lang="en-US" smtClean="0"/>
          </a:p>
          <a:p>
            <a:pPr>
              <a:buFont typeface="Arial" charset="0"/>
              <a:buNone/>
            </a:pPr>
            <a:endParaRPr lang="en-US" smtClean="0"/>
          </a:p>
          <a:p>
            <a:endParaRPr lang="en-US" smtClean="0"/>
          </a:p>
          <a:p>
            <a:r>
              <a:rPr lang="en-US" smtClean="0"/>
              <a:t>scores higher from the mean will have higher deviation scores, while those closer to the mean will have smaller deviation scores</a:t>
            </a:r>
          </a:p>
          <a:p>
            <a:endParaRPr lang="en-US" smtClean="0"/>
          </a:p>
          <a:p>
            <a:endParaRPr lang="en-US" smtClean="0"/>
          </a:p>
          <a:p>
            <a:endParaRPr lang="en-US" smtClean="0"/>
          </a:p>
        </p:txBody>
      </p:sp>
      <p:sp>
        <p:nvSpPr>
          <p:cNvPr id="3079"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latin typeface="Calibri" pitchFamily="34" charset="0"/>
            </a:endParaRPr>
          </a:p>
        </p:txBody>
      </p:sp>
      <p:pic>
        <p:nvPicPr>
          <p:cNvPr id="3080" name="Picture 1"/>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0" y="457200"/>
            <a:ext cx="2514600" cy="1381125"/>
          </a:xfrm>
          <a:prstGeom prst="rect">
            <a:avLst/>
          </a:prstGeom>
          <a:noFill/>
          <a:ln w="9525">
            <a:noFill/>
            <a:miter lim="800000"/>
            <a:headEnd/>
            <a:tailEnd/>
          </a:ln>
        </p:spPr>
      </p:pic>
      <p:sp>
        <p:nvSpPr>
          <p:cNvPr id="3081" name="Rectangle 3"/>
          <p:cNvSpPr>
            <a:spLocks noChangeArrowheads="1"/>
          </p:cNvSpPr>
          <p:nvPr/>
        </p:nvSpPr>
        <p:spPr bwMode="auto">
          <a:xfrm>
            <a:off x="0" y="1838325"/>
            <a:ext cx="9144000" cy="0"/>
          </a:xfrm>
          <a:prstGeom prst="rect">
            <a:avLst/>
          </a:prstGeom>
          <a:noFill/>
          <a:ln w="9525">
            <a:noFill/>
            <a:miter lim="800000"/>
            <a:headEnd/>
            <a:tailEnd/>
          </a:ln>
        </p:spPr>
        <p:txBody>
          <a:bodyPr wrap="none" anchor="ctr">
            <a:spAutoFit/>
          </a:bodyPr>
          <a:lstStyle/>
          <a:p>
            <a:endParaRPr lang="en-US"/>
          </a:p>
        </p:txBody>
      </p:sp>
      <p:graphicFrame>
        <p:nvGraphicFramePr>
          <p:cNvPr id="3076" name="Object 4"/>
          <p:cNvGraphicFramePr>
            <a:graphicFrameLocks noChangeAspect="1"/>
          </p:cNvGraphicFramePr>
          <p:nvPr/>
        </p:nvGraphicFramePr>
        <p:xfrm>
          <a:off x="1597025" y="2674938"/>
          <a:ext cx="5949950" cy="1506537"/>
        </p:xfrm>
        <a:graphic>
          <a:graphicData uri="http://schemas.openxmlformats.org/presentationml/2006/ole">
            <p:oleObj spid="_x0000_s3076" name="Document" r:id="rId5" imgW="5949456" imgH="1506949" progId="">
              <p:embed/>
            </p:oleObj>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01" name="Title 1"/>
          <p:cNvSpPr>
            <a:spLocks noGrp="1"/>
          </p:cNvSpPr>
          <p:nvPr>
            <p:ph type="title"/>
          </p:nvPr>
        </p:nvSpPr>
        <p:spPr/>
        <p:txBody>
          <a:bodyPr/>
          <a:lstStyle/>
          <a:p>
            <a:r>
              <a:rPr lang="en-US" smtClean="0"/>
              <a:t>5b. Standard Deviation &amp; Variance</a:t>
            </a:r>
          </a:p>
        </p:txBody>
      </p:sp>
      <p:sp>
        <p:nvSpPr>
          <p:cNvPr id="3" name="Content Placeholder 2"/>
          <p:cNvSpPr>
            <a:spLocks noGrp="1"/>
          </p:cNvSpPr>
          <p:nvPr>
            <p:ph idx="1"/>
          </p:nvPr>
        </p:nvSpPr>
        <p:spPr/>
        <p:txBody>
          <a:bodyPr rtlCol="0">
            <a:normAutofit fontScale="85000" lnSpcReduction="20000"/>
          </a:bodyPr>
          <a:lstStyle/>
          <a:p>
            <a:pPr fontAlgn="auto">
              <a:spcAft>
                <a:spcPts val="0"/>
              </a:spcAft>
              <a:buFont typeface="Arial" pitchFamily="34" charset="0"/>
              <a:buChar char="•"/>
              <a:defRPr/>
            </a:pPr>
            <a:r>
              <a:rPr lang="en-US" dirty="0" smtClean="0"/>
              <a:t>What we want is an average measure of the spread of all the scores.</a:t>
            </a:r>
          </a:p>
          <a:p>
            <a:pPr fontAlgn="auto">
              <a:spcAft>
                <a:spcPts val="0"/>
              </a:spcAft>
              <a:buFont typeface="Arial" pitchFamily="34" charset="0"/>
              <a:buChar char="•"/>
              <a:defRPr/>
            </a:pPr>
            <a:r>
              <a:rPr lang="en-US" dirty="0" smtClean="0"/>
              <a:t>However, if we simply add up all the individual deviations and divide by N, we get 0.</a:t>
            </a:r>
          </a:p>
          <a:p>
            <a:pPr fontAlgn="auto">
              <a:spcAft>
                <a:spcPts val="0"/>
              </a:spcAft>
              <a:buFont typeface="Arial" pitchFamily="34" charset="0"/>
              <a:buNone/>
              <a:defRPr/>
            </a:pPr>
            <a:endParaRPr lang="en-US" dirty="0" smtClean="0"/>
          </a:p>
          <a:p>
            <a:pPr fontAlgn="auto">
              <a:spcAft>
                <a:spcPts val="0"/>
              </a:spcAft>
              <a:buFont typeface="Arial" pitchFamily="34" charset="0"/>
              <a:buNone/>
              <a:defRPr/>
            </a:pPr>
            <a:endParaRPr lang="en-US" dirty="0" smtClean="0"/>
          </a:p>
          <a:p>
            <a:pPr fontAlgn="auto">
              <a:spcAft>
                <a:spcPts val="0"/>
              </a:spcAft>
              <a:buFont typeface="Arial" pitchFamily="34" charset="0"/>
              <a:buNone/>
              <a:defRPr/>
            </a:pPr>
            <a:endParaRPr lang="en-US" dirty="0" smtClean="0"/>
          </a:p>
          <a:p>
            <a:pPr fontAlgn="auto">
              <a:spcAft>
                <a:spcPts val="0"/>
              </a:spcAft>
              <a:buFont typeface="Arial" pitchFamily="34" charset="0"/>
              <a:buChar char="•"/>
              <a:defRPr/>
            </a:pPr>
            <a:r>
              <a:rPr lang="en-US" dirty="0" smtClean="0"/>
              <a:t>We can easily solve this problem by taking the absolute value of each deviation.</a:t>
            </a:r>
          </a:p>
          <a:p>
            <a:pPr fontAlgn="auto">
              <a:spcAft>
                <a:spcPts val="0"/>
              </a:spcAft>
              <a:buFont typeface="Arial" pitchFamily="34" charset="0"/>
              <a:buChar char="•"/>
              <a:defRPr/>
            </a:pPr>
            <a:r>
              <a:rPr lang="en-US" dirty="0" smtClean="0"/>
              <a:t>However, using absolute values is tricky for advanced statistics.</a:t>
            </a:r>
          </a:p>
          <a:p>
            <a:pPr fontAlgn="auto">
              <a:spcAft>
                <a:spcPts val="0"/>
              </a:spcAft>
              <a:buFont typeface="Arial" pitchFamily="34" charset="0"/>
              <a:buChar char="•"/>
              <a:defRPr/>
            </a:pPr>
            <a:endParaRPr lang="en-US" dirty="0" smtClean="0"/>
          </a:p>
        </p:txBody>
      </p:sp>
      <p:sp>
        <p:nvSpPr>
          <p:cNvPr id="33803"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latin typeface="Calibri" pitchFamily="34" charset="0"/>
            </a:endParaRPr>
          </a:p>
        </p:txBody>
      </p:sp>
      <p:pic>
        <p:nvPicPr>
          <p:cNvPr id="33804" name="Picture 1"/>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0" y="457200"/>
            <a:ext cx="3724275" cy="2476500"/>
          </a:xfrm>
          <a:prstGeom prst="rect">
            <a:avLst/>
          </a:prstGeom>
          <a:noFill/>
          <a:ln w="9525">
            <a:noFill/>
            <a:miter lim="800000"/>
            <a:headEnd/>
            <a:tailEnd/>
          </a:ln>
        </p:spPr>
      </p:pic>
      <p:sp>
        <p:nvSpPr>
          <p:cNvPr id="33805" name="Rectangle 3"/>
          <p:cNvSpPr>
            <a:spLocks noChangeArrowheads="1"/>
          </p:cNvSpPr>
          <p:nvPr/>
        </p:nvSpPr>
        <p:spPr bwMode="auto">
          <a:xfrm>
            <a:off x="0" y="2933700"/>
            <a:ext cx="9144000" cy="0"/>
          </a:xfrm>
          <a:prstGeom prst="rect">
            <a:avLst/>
          </a:prstGeom>
          <a:noFill/>
          <a:ln w="9525">
            <a:noFill/>
            <a:miter lim="800000"/>
            <a:headEnd/>
            <a:tailEnd/>
          </a:ln>
        </p:spPr>
        <p:txBody>
          <a:bodyPr wrap="none" anchor="ctr">
            <a:spAutoFit/>
          </a:bodyPr>
          <a:lstStyle/>
          <a:p>
            <a:endParaRPr lang="en-US"/>
          </a:p>
        </p:txBody>
      </p:sp>
      <p:sp>
        <p:nvSpPr>
          <p:cNvPr id="33806" name="Rectangle 5"/>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latin typeface="Calibri" pitchFamily="34" charset="0"/>
            </a:endParaRPr>
          </a:p>
        </p:txBody>
      </p:sp>
      <p:sp>
        <p:nvSpPr>
          <p:cNvPr id="33807" name="Rectangle 6"/>
          <p:cNvSpPr>
            <a:spLocks noChangeArrowheads="1"/>
          </p:cNvSpPr>
          <p:nvPr/>
        </p:nvSpPr>
        <p:spPr bwMode="auto">
          <a:xfrm>
            <a:off x="0" y="2933700"/>
            <a:ext cx="9144000" cy="0"/>
          </a:xfrm>
          <a:prstGeom prst="rect">
            <a:avLst/>
          </a:prstGeom>
          <a:noFill/>
          <a:ln w="9525">
            <a:noFill/>
            <a:miter lim="800000"/>
            <a:headEnd/>
            <a:tailEnd/>
          </a:ln>
        </p:spPr>
        <p:txBody>
          <a:bodyPr wrap="none" anchor="ctr">
            <a:spAutoFit/>
          </a:bodyPr>
          <a:lstStyle/>
          <a:p>
            <a:endParaRPr lang="en-US"/>
          </a:p>
        </p:txBody>
      </p:sp>
      <p:graphicFrame>
        <p:nvGraphicFramePr>
          <p:cNvPr id="33799" name="Object 7"/>
          <p:cNvGraphicFramePr>
            <a:graphicFrameLocks noChangeAspect="1"/>
          </p:cNvGraphicFramePr>
          <p:nvPr/>
        </p:nvGraphicFramePr>
        <p:xfrm>
          <a:off x="2449513" y="2971800"/>
          <a:ext cx="3189287" cy="1397000"/>
        </p:xfrm>
        <a:graphic>
          <a:graphicData uri="http://schemas.openxmlformats.org/presentationml/2006/ole">
            <p:oleObj spid="_x0000_s33799" name="Document" r:id="rId5" imgW="5949456" imgH="2607198" progId="">
              <p:embed/>
            </p:oleObj>
          </a:graphicData>
        </a:graphic>
      </p:graphicFrame>
      <p:graphicFrame>
        <p:nvGraphicFramePr>
          <p:cNvPr id="33800" name="Object 8"/>
          <p:cNvGraphicFramePr>
            <a:graphicFrameLocks noChangeAspect="1"/>
          </p:cNvGraphicFramePr>
          <p:nvPr/>
        </p:nvGraphicFramePr>
        <p:xfrm>
          <a:off x="2514600" y="5545138"/>
          <a:ext cx="3200400" cy="1401762"/>
        </p:xfrm>
        <a:graphic>
          <a:graphicData uri="http://schemas.openxmlformats.org/presentationml/2006/ole">
            <p:oleObj spid="_x0000_s33800" name="Document" r:id="rId6" imgW="5949456" imgH="2607198" progId="">
              <p:embed/>
            </p:oleObj>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itle 1"/>
          <p:cNvSpPr>
            <a:spLocks noGrp="1"/>
          </p:cNvSpPr>
          <p:nvPr>
            <p:ph type="title"/>
          </p:nvPr>
        </p:nvSpPr>
        <p:spPr/>
        <p:txBody>
          <a:bodyPr/>
          <a:lstStyle/>
          <a:p>
            <a:r>
              <a:rPr lang="en-US" smtClean="0"/>
              <a:t>5b. Variance</a:t>
            </a:r>
          </a:p>
        </p:txBody>
      </p:sp>
      <p:sp>
        <p:nvSpPr>
          <p:cNvPr id="2053" name="TextBox 6"/>
          <p:cNvSpPr txBox="1">
            <a:spLocks noChangeArrowheads="1"/>
          </p:cNvSpPr>
          <p:nvPr/>
        </p:nvSpPr>
        <p:spPr bwMode="auto">
          <a:xfrm>
            <a:off x="533400" y="1524000"/>
            <a:ext cx="8534400" cy="5170488"/>
          </a:xfrm>
          <a:prstGeom prst="rect">
            <a:avLst/>
          </a:prstGeom>
          <a:noFill/>
          <a:ln w="9525">
            <a:noFill/>
            <a:miter lim="800000"/>
            <a:headEnd/>
            <a:tailEnd/>
          </a:ln>
        </p:spPr>
        <p:txBody>
          <a:bodyPr>
            <a:spAutoFit/>
          </a:bodyPr>
          <a:lstStyle/>
          <a:p>
            <a:r>
              <a:rPr lang="en-US" sz="2400">
                <a:latin typeface="Calibri" pitchFamily="34" charset="0"/>
              </a:rPr>
              <a:t>Therefore, the solution is to square each of the deviations, and then take the average of this “sum of squares”.  This corrects for negative numbers, and also lends itself to advance statistics.  </a:t>
            </a:r>
          </a:p>
          <a:p>
            <a:endParaRPr lang="en-US" sz="2400">
              <a:latin typeface="Calibri" pitchFamily="34" charset="0"/>
            </a:endParaRPr>
          </a:p>
          <a:p>
            <a:endParaRPr lang="en-US" sz="2400">
              <a:latin typeface="Calibri" pitchFamily="34" charset="0"/>
            </a:endParaRPr>
          </a:p>
          <a:p>
            <a:endParaRPr lang="en-US" sz="2400">
              <a:latin typeface="Calibri" pitchFamily="34" charset="0"/>
            </a:endParaRPr>
          </a:p>
          <a:p>
            <a:endParaRPr lang="en-US" sz="2400">
              <a:latin typeface="Calibri" pitchFamily="34" charset="0"/>
            </a:endParaRPr>
          </a:p>
          <a:p>
            <a:endParaRPr lang="en-US" sz="2400">
              <a:latin typeface="Calibri" pitchFamily="34" charset="0"/>
            </a:endParaRPr>
          </a:p>
          <a:p>
            <a:endParaRPr lang="en-US" sz="2400">
              <a:latin typeface="Calibri" pitchFamily="34" charset="0"/>
            </a:endParaRPr>
          </a:p>
          <a:p>
            <a:r>
              <a:rPr lang="en-US" sz="2400">
                <a:latin typeface="Calibri" pitchFamily="34" charset="0"/>
              </a:rPr>
              <a:t>But, there are two drawbacks:</a:t>
            </a:r>
          </a:p>
          <a:p>
            <a:pPr lvl="1">
              <a:buFont typeface="Arial" charset="0"/>
              <a:buChar char="•"/>
            </a:pPr>
            <a:r>
              <a:rPr lang="en-US" sz="2400">
                <a:latin typeface="Calibri" pitchFamily="34" charset="0"/>
              </a:rPr>
              <a:t> It alters the data by giving extra weight to data farther from the mean. </a:t>
            </a:r>
          </a:p>
          <a:p>
            <a:pPr lvl="1">
              <a:buFont typeface="Arial" charset="0"/>
              <a:buChar char="•"/>
            </a:pPr>
            <a:r>
              <a:rPr lang="en-US" sz="2400">
                <a:latin typeface="Calibri" pitchFamily="34" charset="0"/>
              </a:rPr>
              <a:t> It doesn’t yield a very interpretable number.</a:t>
            </a:r>
          </a:p>
          <a:p>
            <a:endParaRPr lang="en-US">
              <a:latin typeface="Calibri" pitchFamily="34" charset="0"/>
            </a:endParaRPr>
          </a:p>
        </p:txBody>
      </p:sp>
      <p:graphicFrame>
        <p:nvGraphicFramePr>
          <p:cNvPr id="2051" name="Object 3"/>
          <p:cNvGraphicFramePr>
            <a:graphicFrameLocks noChangeAspect="1"/>
          </p:cNvGraphicFramePr>
          <p:nvPr/>
        </p:nvGraphicFramePr>
        <p:xfrm>
          <a:off x="268288" y="2895600"/>
          <a:ext cx="7961312" cy="1828800"/>
        </p:xfrm>
        <a:graphic>
          <a:graphicData uri="http://schemas.openxmlformats.org/presentationml/2006/ole">
            <p:oleObj spid="_x0000_s2051" name="Document" r:id="rId4" imgW="5949456" imgH="1366944" progId="">
              <p:embed/>
            </p:oleObj>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8" name="Title 1"/>
          <p:cNvSpPr>
            <a:spLocks noGrp="1"/>
          </p:cNvSpPr>
          <p:nvPr>
            <p:ph type="title"/>
          </p:nvPr>
        </p:nvSpPr>
        <p:spPr/>
        <p:txBody>
          <a:bodyPr/>
          <a:lstStyle/>
          <a:p>
            <a:r>
              <a:rPr lang="en-US" smtClean="0"/>
              <a:t>5b. Standard Deviation</a:t>
            </a:r>
          </a:p>
        </p:txBody>
      </p:sp>
      <p:sp>
        <p:nvSpPr>
          <p:cNvPr id="35849" name="Content Placeholder 2"/>
          <p:cNvSpPr>
            <a:spLocks noGrp="1"/>
          </p:cNvSpPr>
          <p:nvPr>
            <p:ph idx="1"/>
          </p:nvPr>
        </p:nvSpPr>
        <p:spPr>
          <a:xfrm>
            <a:off x="457200" y="1600200"/>
            <a:ext cx="8229600" cy="4953000"/>
          </a:xfrm>
        </p:spPr>
        <p:txBody>
          <a:bodyPr/>
          <a:lstStyle/>
          <a:p>
            <a:r>
              <a:rPr lang="en-US" smtClean="0"/>
              <a:t>In order to make the statistic more interpretable, we correct for the earlier squaring by taking the square root of the variance.  This gives us the standard deviation</a:t>
            </a:r>
          </a:p>
          <a:p>
            <a:endParaRPr lang="en-US" smtClean="0"/>
          </a:p>
          <a:p>
            <a:endParaRPr lang="en-US" smtClean="0"/>
          </a:p>
          <a:p>
            <a:endParaRPr lang="en-US" smtClean="0"/>
          </a:p>
          <a:p>
            <a:r>
              <a:rPr lang="en-US" smtClean="0"/>
              <a:t>Low SD means the data is close to mean, and high means it is farther away from mean.</a:t>
            </a:r>
          </a:p>
        </p:txBody>
      </p:sp>
      <p:sp>
        <p:nvSpPr>
          <p:cNvPr id="35850"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latin typeface="Calibri" pitchFamily="34" charset="0"/>
            </a:endParaRPr>
          </a:p>
        </p:txBody>
      </p:sp>
      <p:pic>
        <p:nvPicPr>
          <p:cNvPr id="35851" name="Picture 1"/>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0" y="457200"/>
            <a:ext cx="3562350" cy="1276350"/>
          </a:xfrm>
          <a:prstGeom prst="rect">
            <a:avLst/>
          </a:prstGeom>
          <a:noFill/>
          <a:ln w="9525">
            <a:noFill/>
            <a:miter lim="800000"/>
            <a:headEnd/>
            <a:tailEnd/>
          </a:ln>
        </p:spPr>
      </p:pic>
      <p:sp>
        <p:nvSpPr>
          <p:cNvPr id="35852" name="Rectangle 3"/>
          <p:cNvSpPr>
            <a:spLocks noChangeArrowheads="1"/>
          </p:cNvSpPr>
          <p:nvPr/>
        </p:nvSpPr>
        <p:spPr bwMode="auto">
          <a:xfrm>
            <a:off x="0" y="1733550"/>
            <a:ext cx="9144000" cy="0"/>
          </a:xfrm>
          <a:prstGeom prst="rect">
            <a:avLst/>
          </a:prstGeom>
          <a:noFill/>
          <a:ln w="9525">
            <a:noFill/>
            <a:miter lim="800000"/>
            <a:headEnd/>
            <a:tailEnd/>
          </a:ln>
        </p:spPr>
        <p:txBody>
          <a:bodyPr wrap="none" anchor="ctr">
            <a:spAutoFit/>
          </a:bodyPr>
          <a:lstStyle/>
          <a:p>
            <a:endParaRPr lang="en-US"/>
          </a:p>
        </p:txBody>
      </p:sp>
      <p:sp>
        <p:nvSpPr>
          <p:cNvPr id="35853" name="Rectangle 5"/>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latin typeface="Calibri" pitchFamily="34" charset="0"/>
            </a:endParaRPr>
          </a:p>
        </p:txBody>
      </p:sp>
      <p:pic>
        <p:nvPicPr>
          <p:cNvPr id="35854" name="Picture 4"/>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0" y="457200"/>
            <a:ext cx="3562350" cy="1276350"/>
          </a:xfrm>
          <a:prstGeom prst="rect">
            <a:avLst/>
          </a:prstGeom>
          <a:noFill/>
          <a:ln w="9525">
            <a:noFill/>
            <a:miter lim="800000"/>
            <a:headEnd/>
            <a:tailEnd/>
          </a:ln>
        </p:spPr>
      </p:pic>
      <p:sp>
        <p:nvSpPr>
          <p:cNvPr id="35855" name="Rectangle 6"/>
          <p:cNvSpPr>
            <a:spLocks noChangeArrowheads="1"/>
          </p:cNvSpPr>
          <p:nvPr/>
        </p:nvSpPr>
        <p:spPr bwMode="auto">
          <a:xfrm>
            <a:off x="0" y="1733550"/>
            <a:ext cx="9144000" cy="0"/>
          </a:xfrm>
          <a:prstGeom prst="rect">
            <a:avLst/>
          </a:prstGeom>
          <a:noFill/>
          <a:ln w="9525">
            <a:noFill/>
            <a:miter lim="800000"/>
            <a:headEnd/>
            <a:tailEnd/>
          </a:ln>
        </p:spPr>
        <p:txBody>
          <a:bodyPr wrap="none" anchor="ctr">
            <a:spAutoFit/>
          </a:bodyPr>
          <a:lstStyle/>
          <a:p>
            <a:endParaRPr lang="en-US"/>
          </a:p>
        </p:txBody>
      </p:sp>
      <p:graphicFrame>
        <p:nvGraphicFramePr>
          <p:cNvPr id="35847" name="Object 7"/>
          <p:cNvGraphicFramePr>
            <a:graphicFrameLocks noChangeAspect="1"/>
          </p:cNvGraphicFramePr>
          <p:nvPr/>
        </p:nvGraphicFramePr>
        <p:xfrm>
          <a:off x="990600" y="3657600"/>
          <a:ext cx="7107238" cy="1676400"/>
        </p:xfrm>
        <a:graphic>
          <a:graphicData uri="http://schemas.openxmlformats.org/presentationml/2006/ole">
            <p:oleObj spid="_x0000_s35847" name="Document" r:id="rId5" imgW="5949456" imgH="1403295" progId="">
              <p:embed/>
            </p:oleObj>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r>
              <a:rPr lang="en-US" smtClean="0"/>
              <a:t>5b. Biased v. Unbiased Estimates</a:t>
            </a:r>
          </a:p>
        </p:txBody>
      </p:sp>
      <p:sp>
        <p:nvSpPr>
          <p:cNvPr id="38914" name="Content Placeholder 2"/>
          <p:cNvSpPr>
            <a:spLocks noGrp="1"/>
          </p:cNvSpPr>
          <p:nvPr>
            <p:ph idx="1"/>
          </p:nvPr>
        </p:nvSpPr>
        <p:spPr/>
        <p:txBody>
          <a:bodyPr/>
          <a:lstStyle/>
          <a:p>
            <a:r>
              <a:rPr lang="en-US" smtClean="0"/>
              <a:t>The only challenge with the previous estimates is that they are biased when you are only dealing with a sample.</a:t>
            </a:r>
          </a:p>
          <a:p>
            <a:r>
              <a:rPr lang="en-US" smtClean="0"/>
              <a:t>To create an unbiased estimate of the population based upon your sample, you need to adjust for one less than your sample size.</a:t>
            </a:r>
          </a:p>
          <a:p>
            <a:r>
              <a:rPr lang="en-US" smtClean="0"/>
              <a:t>This is called degrees of freedom and we will talk about it more in Chapter 10.</a:t>
            </a:r>
          </a:p>
        </p:txBody>
      </p:sp>
      <p:sp>
        <p:nvSpPr>
          <p:cNvPr id="38915"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latin typeface="Calibri" pitchFamily="34" charset="0"/>
            </a:endParaRPr>
          </a:p>
        </p:txBody>
      </p:sp>
      <p:sp>
        <p:nvSpPr>
          <p:cNvPr id="38916" name="Rectangle 3"/>
          <p:cNvSpPr>
            <a:spLocks noChangeArrowheads="1"/>
          </p:cNvSpPr>
          <p:nvPr/>
        </p:nvSpPr>
        <p:spPr bwMode="auto">
          <a:xfrm>
            <a:off x="0" y="1352550"/>
            <a:ext cx="9144000" cy="0"/>
          </a:xfrm>
          <a:prstGeom prst="rect">
            <a:avLst/>
          </a:prstGeom>
          <a:noFill/>
          <a:ln w="9525">
            <a:noFill/>
            <a:miter lim="800000"/>
            <a:headEnd/>
            <a:tailEnd/>
          </a:ln>
        </p:spPr>
        <p:txBody>
          <a:bodyPr wrap="none" anchor="ctr">
            <a:spAutoFit/>
          </a:bodyPr>
          <a:lstStyle/>
          <a:p>
            <a:endParaRPr lang="en-US"/>
          </a:p>
        </p:txBody>
      </p:sp>
      <p:sp>
        <p:nvSpPr>
          <p:cNvPr id="38917" name="Rectangle 5"/>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latin typeface="Calibri" pitchFamily="34" charset="0"/>
            </a:endParaRPr>
          </a:p>
        </p:txBody>
      </p:sp>
      <p:sp>
        <p:nvSpPr>
          <p:cNvPr id="38918" name="Rectangle 6"/>
          <p:cNvSpPr>
            <a:spLocks noChangeArrowheads="1"/>
          </p:cNvSpPr>
          <p:nvPr/>
        </p:nvSpPr>
        <p:spPr bwMode="auto">
          <a:xfrm>
            <a:off x="0" y="1352550"/>
            <a:ext cx="9144000" cy="0"/>
          </a:xfrm>
          <a:prstGeom prst="rect">
            <a:avLst/>
          </a:prstGeom>
          <a:noFill/>
          <a:ln w="9525">
            <a:noFill/>
            <a:miter lim="800000"/>
            <a:headEnd/>
            <a:tailEnd/>
          </a:ln>
        </p:spPr>
        <p:txBody>
          <a:bodyPr wrap="none" anchor="ctr">
            <a:spAutoFit/>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Title 1"/>
          <p:cNvSpPr>
            <a:spLocks noGrp="1"/>
          </p:cNvSpPr>
          <p:nvPr>
            <p:ph type="title"/>
          </p:nvPr>
        </p:nvSpPr>
        <p:spPr/>
        <p:txBody>
          <a:bodyPr/>
          <a:lstStyle/>
          <a:p>
            <a:r>
              <a:rPr lang="en-US" smtClean="0"/>
              <a:t>5b. Biased v. Unbiased Estimates</a:t>
            </a:r>
          </a:p>
        </p:txBody>
      </p:sp>
      <p:graphicFrame>
        <p:nvGraphicFramePr>
          <p:cNvPr id="36866" name="Object 2"/>
          <p:cNvGraphicFramePr>
            <a:graphicFrameLocks noChangeAspect="1"/>
          </p:cNvGraphicFramePr>
          <p:nvPr>
            <p:ph idx="1"/>
          </p:nvPr>
        </p:nvGraphicFramePr>
        <p:xfrm>
          <a:off x="-685800" y="1828800"/>
          <a:ext cx="10199688" cy="1752600"/>
        </p:xfrm>
        <a:graphic>
          <a:graphicData uri="http://schemas.openxmlformats.org/presentationml/2006/ole">
            <p:oleObj spid="_x0000_s36866" name="Document" r:id="rId4" imgW="5949456" imgH="1022508" progId="">
              <p:embed/>
            </p:oleObj>
          </a:graphicData>
        </a:graphic>
      </p:graphicFrame>
      <p:graphicFrame>
        <p:nvGraphicFramePr>
          <p:cNvPr id="36867" name="Object 3"/>
          <p:cNvGraphicFramePr>
            <a:graphicFrameLocks noChangeAspect="1"/>
          </p:cNvGraphicFramePr>
          <p:nvPr/>
        </p:nvGraphicFramePr>
        <p:xfrm>
          <a:off x="-547688" y="3733800"/>
          <a:ext cx="9691688" cy="2286000"/>
        </p:xfrm>
        <a:graphic>
          <a:graphicData uri="http://schemas.openxmlformats.org/presentationml/2006/ole">
            <p:oleObj spid="_x0000_s36867" name="Document" r:id="rId5" imgW="5949456" imgH="1403295" progId="">
              <p:embed/>
            </p:oleObj>
          </a:graphicData>
        </a:graphic>
      </p:graphicFrame>
    </p:spTree>
  </p:cSld>
  <p:clrMapOvr>
    <a:masterClrMapping/>
  </p:clrMapOvr>
</p:sld>
</file>

<file path=ppt/theme/theme1.xml><?xml version="1.0" encoding="utf-8"?>
<a:theme xmlns:a="http://schemas.openxmlformats.org/drawingml/2006/main" name="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694</TotalTime>
  <Words>654</Words>
  <Application>Microsoft Office PowerPoint</Application>
  <PresentationFormat>On-screen Show (4:3)</PresentationFormat>
  <Paragraphs>122</Paragraphs>
  <Slides>21</Slides>
  <Notes>21</Notes>
  <HiddenSlides>0</HiddenSlides>
  <MMClips>0</MMClips>
  <ScaleCrop>false</ScaleCrop>
  <HeadingPairs>
    <vt:vector size="8" baseType="variant">
      <vt:variant>
        <vt:lpstr>Fonts Used</vt:lpstr>
      </vt:variant>
      <vt:variant>
        <vt:i4>2</vt:i4>
      </vt:variant>
      <vt:variant>
        <vt:lpstr>Design Template</vt:lpstr>
      </vt:variant>
      <vt:variant>
        <vt:i4>1</vt:i4>
      </vt:variant>
      <vt:variant>
        <vt:lpstr>Embedded OLE Servers</vt:lpstr>
      </vt:variant>
      <vt:variant>
        <vt:i4>1</vt:i4>
      </vt:variant>
      <vt:variant>
        <vt:lpstr>Slide Titles</vt:lpstr>
      </vt:variant>
      <vt:variant>
        <vt:i4>21</vt:i4>
      </vt:variant>
    </vt:vector>
  </HeadingPairs>
  <TitlesOfParts>
    <vt:vector size="25" baseType="lpstr">
      <vt:lpstr>Calibri</vt:lpstr>
      <vt:lpstr>Arial</vt:lpstr>
      <vt:lpstr>Office Theme</vt:lpstr>
      <vt:lpstr>Document</vt:lpstr>
      <vt:lpstr>Section #1 October 5th 2009</vt:lpstr>
      <vt:lpstr>1. Research &amp; Variables</vt:lpstr>
      <vt:lpstr>2. Frequency Distribution</vt:lpstr>
      <vt:lpstr>2a. Bar Graphs &amp; Histograms</vt:lpstr>
      <vt:lpstr>2b. Line Graphs</vt:lpstr>
      <vt:lpstr>3. Percentiles</vt:lpstr>
      <vt:lpstr>3. Percentiles</vt:lpstr>
      <vt:lpstr>Computing raw score @ percentile</vt:lpstr>
      <vt:lpstr>4. Central Tendency quick unitary description of data</vt:lpstr>
      <vt:lpstr>Slide 10</vt:lpstr>
      <vt:lpstr>Mean, Median, &amp; Mode</vt:lpstr>
      <vt:lpstr>5. Variability measuring the spread/dispersion of data</vt:lpstr>
      <vt:lpstr>Slide 13</vt:lpstr>
      <vt:lpstr>5a. Semi-Interquartile Range</vt:lpstr>
      <vt:lpstr>5a. Box &amp; Whiskers Plot</vt:lpstr>
      <vt:lpstr>5b. Standard Deviation &amp; Variance</vt:lpstr>
      <vt:lpstr>5b. Standard Deviation &amp; Variance</vt:lpstr>
      <vt:lpstr>5b. Variance</vt:lpstr>
      <vt:lpstr>5b. Standard Deviation</vt:lpstr>
      <vt:lpstr>5b. Biased v. Unbiased Estimates</vt:lpstr>
      <vt:lpstr>5b. Biased v. Unbiased Estimates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Carrie</dc:creator>
  <cp:lastModifiedBy>hakuta</cp:lastModifiedBy>
  <cp:revision>85</cp:revision>
  <dcterms:created xsi:type="dcterms:W3CDTF">2009-09-28T22:03:39Z</dcterms:created>
  <dcterms:modified xsi:type="dcterms:W3CDTF">2009-10-07T17:02:14Z</dcterms:modified>
</cp:coreProperties>
</file>